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7315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747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94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7242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2989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873731" algn="l" defTabSz="114949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448477" algn="l" defTabSz="114949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023223" algn="l" defTabSz="114949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597969" algn="l" defTabSz="114949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4FF"/>
    <a:srgbClr val="CCECFF"/>
    <a:srgbClr val="990099"/>
    <a:srgbClr val="FF9999"/>
    <a:srgbClr val="FF7C80"/>
    <a:srgbClr val="FF5050"/>
    <a:srgbClr val="CC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72" y="66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E97534-607F-4C9B-817B-5807303EFA72}" type="datetime1">
              <a:rPr lang="en-US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D882DB-2459-4132-AD3C-E4D43FC20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62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74746" rtl="0" eaLnBrk="0" fontAlgn="base" hangingPunct="0">
      <a:spcBef>
        <a:spcPct val="30000"/>
      </a:spcBef>
      <a:spcAft>
        <a:spcPct val="0"/>
      </a:spcAft>
      <a:defRPr sz="1509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74746" algn="l" defTabSz="574746" rtl="0" eaLnBrk="0" fontAlgn="base" hangingPunct="0">
      <a:spcBef>
        <a:spcPct val="30000"/>
      </a:spcBef>
      <a:spcAft>
        <a:spcPct val="0"/>
      </a:spcAft>
      <a:defRPr sz="1509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9492" algn="l" defTabSz="574746" rtl="0" eaLnBrk="0" fontAlgn="base" hangingPunct="0">
      <a:spcBef>
        <a:spcPct val="30000"/>
      </a:spcBef>
      <a:spcAft>
        <a:spcPct val="0"/>
      </a:spcAft>
      <a:defRPr sz="1509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724238" algn="l" defTabSz="574746" rtl="0" eaLnBrk="0" fontAlgn="base" hangingPunct="0">
      <a:spcBef>
        <a:spcPct val="30000"/>
      </a:spcBef>
      <a:spcAft>
        <a:spcPct val="0"/>
      </a:spcAft>
      <a:defRPr sz="1509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298984" algn="l" defTabSz="574746" rtl="0" eaLnBrk="0" fontAlgn="base" hangingPunct="0">
      <a:spcBef>
        <a:spcPct val="30000"/>
      </a:spcBef>
      <a:spcAft>
        <a:spcPct val="0"/>
      </a:spcAft>
      <a:defRPr sz="1509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873731" algn="l" defTabSz="574746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574746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574746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574746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8625" y="685800"/>
            <a:ext cx="6000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516F6DB-FBEF-4A15-88D4-F8A361B23F75}" type="slidenum">
              <a:rPr lang="en-US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3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87695" indent="0" algn="ctr">
              <a:buNone/>
              <a:defRPr/>
            </a:lvl2pPr>
            <a:lvl3pPr marL="975390" indent="0" algn="ctr">
              <a:buNone/>
              <a:defRPr/>
            </a:lvl3pPr>
            <a:lvl4pPr marL="1463086" indent="0" algn="ctr">
              <a:buNone/>
              <a:defRPr/>
            </a:lvl4pPr>
            <a:lvl5pPr marL="1950781" indent="0" algn="ctr">
              <a:buNone/>
              <a:defRPr/>
            </a:lvl5pPr>
            <a:lvl6pPr marL="2438476" indent="0" algn="ctr">
              <a:buNone/>
              <a:defRPr/>
            </a:lvl6pPr>
            <a:lvl7pPr marL="2926171" indent="0" algn="ctr">
              <a:buNone/>
              <a:defRPr/>
            </a:lvl7pPr>
            <a:lvl8pPr marL="3413867" indent="0" algn="ctr">
              <a:buNone/>
              <a:defRPr/>
            </a:lvl8pPr>
            <a:lvl9pPr marL="3901562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1A38B-A29C-414A-8593-0279DA637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FA178-C1F0-4846-BFD8-2C51D03FC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8"/>
            <a:ext cx="2880360" cy="6241627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8"/>
            <a:ext cx="8427720" cy="6241627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255A-1A05-4681-823E-B0E426BBD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7CD7-D268-4268-9AB9-642FCEDB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695" indent="0">
              <a:buNone/>
              <a:defRPr sz="1920"/>
            </a:lvl2pPr>
            <a:lvl3pPr marL="975390" indent="0">
              <a:buNone/>
              <a:defRPr sz="1707"/>
            </a:lvl3pPr>
            <a:lvl4pPr marL="1463086" indent="0">
              <a:buNone/>
              <a:defRPr sz="1493"/>
            </a:lvl4pPr>
            <a:lvl5pPr marL="1950781" indent="0">
              <a:buNone/>
              <a:defRPr sz="1493"/>
            </a:lvl5pPr>
            <a:lvl6pPr marL="2438476" indent="0">
              <a:buNone/>
              <a:defRPr sz="1493"/>
            </a:lvl6pPr>
            <a:lvl7pPr marL="2926171" indent="0">
              <a:buNone/>
              <a:defRPr sz="1493"/>
            </a:lvl7pPr>
            <a:lvl8pPr marL="3413867" indent="0">
              <a:buNone/>
              <a:defRPr sz="1493"/>
            </a:lvl8pPr>
            <a:lvl9pPr marL="3901562" indent="0">
              <a:buNone/>
              <a:defRPr sz="1493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48C7-ADE9-46AC-908E-E55A84782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0"/>
            <a:ext cx="5654040" cy="4827694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0"/>
            <a:ext cx="5654040" cy="4827694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A8B99-61EF-4726-9CAA-6D8529E1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D4F8-8FFA-41AA-BEED-F92DF2799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7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3AB0-8971-4409-A895-A742D720C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7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0DF4-EAFE-4259-8CFD-43FE25E8C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5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D8469-3385-4D3C-A280-DDD1DE8A5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B6AD7-F430-46AC-99A1-A539EAC5E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92947"/>
            <a:ext cx="1152144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706880"/>
            <a:ext cx="11521440" cy="482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661573"/>
            <a:ext cx="298704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93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661573"/>
            <a:ext cx="405384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93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661573"/>
            <a:ext cx="298704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93" smtClean="0"/>
            </a:lvl1pPr>
          </a:lstStyle>
          <a:p>
            <a:pPr>
              <a:defRPr/>
            </a:pPr>
            <a:fld id="{16242986-F302-405F-AB09-288E92943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87695" algn="ctr" rtl="0" fontAlgn="base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</a:defRPr>
      </a:lvl6pPr>
      <a:lvl7pPr marL="975390" algn="ctr" rtl="0" fontAlgn="base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</a:defRPr>
      </a:lvl7pPr>
      <a:lvl8pPr marL="1463086" algn="ctr" rtl="0" fontAlgn="base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</a:defRPr>
      </a:lvl8pPr>
      <a:lvl9pPr marL="1950781" algn="ctr" rtl="0" fontAlgn="base">
        <a:spcBef>
          <a:spcPct val="0"/>
        </a:spcBef>
        <a:spcAft>
          <a:spcPct val="0"/>
        </a:spcAft>
        <a:defRPr sz="4693">
          <a:solidFill>
            <a:schemeClr val="tx2"/>
          </a:solidFill>
          <a:latin typeface="Arial" charset="0"/>
        </a:defRPr>
      </a:lvl9pPr>
    </p:titleStyle>
    <p:bodyStyle>
      <a:lvl1pPr marL="365771" indent="-365771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2505" indent="-304810" algn="l" rtl="0" eaLnBrk="0" fontAlgn="base" hangingPunct="0">
        <a:spcBef>
          <a:spcPct val="20000"/>
        </a:spcBef>
        <a:spcAft>
          <a:spcPct val="0"/>
        </a:spcAft>
        <a:buChar char="–"/>
        <a:defRPr sz="2987">
          <a:solidFill>
            <a:schemeClr val="tx1"/>
          </a:solidFill>
          <a:latin typeface="+mn-lt"/>
          <a:ea typeface="ＭＳ Ｐゴシック" charset="-128"/>
        </a:defRPr>
      </a:lvl2pPr>
      <a:lvl3pPr marL="1219238" indent="-243848" algn="l" rtl="0" eaLnBrk="0" fontAlgn="base" hangingPunct="0">
        <a:spcBef>
          <a:spcPct val="20000"/>
        </a:spcBef>
        <a:spcAft>
          <a:spcPct val="0"/>
        </a:spcAft>
        <a:buChar char="•"/>
        <a:defRPr sz="2560">
          <a:solidFill>
            <a:schemeClr val="tx1"/>
          </a:solidFill>
          <a:latin typeface="+mn-lt"/>
          <a:ea typeface="ＭＳ Ｐゴシック" charset="-128"/>
        </a:defRPr>
      </a:lvl3pPr>
      <a:lvl4pPr marL="1706933" indent="-243848" algn="l" rtl="0" eaLnBrk="0" fontAlgn="base" hangingPunct="0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  <a:ea typeface="ＭＳ Ｐゴシック" charset="-128"/>
        </a:defRPr>
      </a:lvl4pPr>
      <a:lvl5pPr marL="2194629" indent="-243848" algn="l" rtl="0" eaLnBrk="0" fontAlgn="base" hangingPunct="0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5pPr>
      <a:lvl6pPr marL="2682324" indent="-243848" algn="l" rtl="0" fontAlgn="base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6pPr>
      <a:lvl7pPr marL="3170019" indent="-243848" algn="l" rtl="0" fontAlgn="base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7pPr>
      <a:lvl8pPr marL="3657714" indent="-243848" algn="l" rtl="0" fontAlgn="base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8pPr>
      <a:lvl9pPr marL="4145410" indent="-243848" algn="l" rtl="0" fontAlgn="base">
        <a:spcBef>
          <a:spcPct val="2000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78153" y="380233"/>
            <a:ext cx="114105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Vision/Goal (if for a research program)                              Questions/Gap/Need (if for a research project)  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962800" y="26293"/>
            <a:ext cx="103763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LOGIC MODEL: -------- Research Program/Project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7283" y="755811"/>
            <a:ext cx="1574860" cy="6277273"/>
            <a:chOff x="267283" y="755811"/>
            <a:chExt cx="1574860" cy="6277273"/>
          </a:xfrm>
        </p:grpSpPr>
        <p:sp>
          <p:nvSpPr>
            <p:cNvPr id="2058" name="Text Box 9"/>
            <p:cNvSpPr txBox="1">
              <a:spLocks noChangeArrowheads="1"/>
            </p:cNvSpPr>
            <p:nvPr/>
          </p:nvSpPr>
          <p:spPr bwMode="auto">
            <a:xfrm>
              <a:off x="267283" y="755811"/>
              <a:ext cx="1574860" cy="28931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80" b="1" dirty="0"/>
                <a:t>Inputs</a:t>
              </a:r>
            </a:p>
          </p:txBody>
        </p:sp>
        <p:sp>
          <p:nvSpPr>
            <p:cNvPr id="2061" name="Text Box 12"/>
            <p:cNvSpPr txBox="1">
              <a:spLocks noChangeArrowheads="1"/>
            </p:cNvSpPr>
            <p:nvPr/>
          </p:nvSpPr>
          <p:spPr bwMode="auto">
            <a:xfrm>
              <a:off x="267283" y="3305738"/>
              <a:ext cx="1574860" cy="2893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80" b="1" dirty="0"/>
                <a:t>Outputs</a:t>
              </a:r>
            </a:p>
          </p:txBody>
        </p:sp>
        <p:sp>
          <p:nvSpPr>
            <p:cNvPr id="2062" name="Text Box 13"/>
            <p:cNvSpPr txBox="1">
              <a:spLocks noChangeArrowheads="1"/>
            </p:cNvSpPr>
            <p:nvPr/>
          </p:nvSpPr>
          <p:spPr bwMode="auto">
            <a:xfrm>
              <a:off x="267283" y="4756002"/>
              <a:ext cx="1574860" cy="486287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80" b="1" dirty="0"/>
                <a:t>Short</a:t>
              </a:r>
              <a:r>
                <a:rPr lang="en-US" sz="1280" b="1" i="1" dirty="0"/>
                <a:t> </a:t>
              </a:r>
              <a:r>
                <a:rPr lang="en-US" sz="1280" b="1" dirty="0"/>
                <a:t>&amp; Medium Term Outcomes</a:t>
              </a:r>
            </a:p>
          </p:txBody>
        </p:sp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267283" y="6743774"/>
              <a:ext cx="1574860" cy="28931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ts val="0"/>
                </a:spcBef>
              </a:pPr>
              <a:r>
                <a:rPr lang="en-US" sz="1280" b="1" dirty="0"/>
                <a:t>Impacts</a:t>
              </a:r>
            </a:p>
          </p:txBody>
        </p:sp>
        <p:sp>
          <p:nvSpPr>
            <p:cNvPr id="2059" name="Text Box 10"/>
            <p:cNvSpPr txBox="1">
              <a:spLocks noChangeArrowheads="1"/>
            </p:cNvSpPr>
            <p:nvPr/>
          </p:nvSpPr>
          <p:spPr bwMode="auto">
            <a:xfrm>
              <a:off x="267283" y="1276851"/>
              <a:ext cx="1574860" cy="4862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80" b="1" dirty="0"/>
                <a:t>Components/ Objectives</a:t>
              </a:r>
            </a:p>
          </p:txBody>
        </p:sp>
        <p:sp>
          <p:nvSpPr>
            <p:cNvPr id="2060" name="Text Box 11"/>
            <p:cNvSpPr txBox="1">
              <a:spLocks noChangeArrowheads="1"/>
            </p:cNvSpPr>
            <p:nvPr/>
          </p:nvSpPr>
          <p:spPr bwMode="auto">
            <a:xfrm>
              <a:off x="267283" y="1882997"/>
              <a:ext cx="1574860" cy="28931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80" b="1" dirty="0"/>
                <a:t>Activities</a:t>
              </a: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67283" y="6207777"/>
              <a:ext cx="1574860" cy="4862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ts val="0"/>
                </a:spcBef>
              </a:pPr>
              <a:r>
                <a:rPr lang="en-US" sz="1280" b="1" dirty="0"/>
                <a:t>Long Term</a:t>
              </a:r>
              <a:br>
                <a:rPr lang="en-US" sz="1280" b="1" dirty="0"/>
              </a:br>
              <a:r>
                <a:rPr lang="en-US" sz="1280" b="1" dirty="0"/>
                <a:t>Outcomes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90163" y="755812"/>
            <a:ext cx="10540016" cy="6397081"/>
            <a:chOff x="1990163" y="755812"/>
            <a:chExt cx="10540016" cy="6397081"/>
          </a:xfrm>
        </p:grpSpPr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1992648" y="6743774"/>
              <a:ext cx="10537530" cy="409119"/>
            </a:xfrm>
            <a:prstGeom prst="rect">
              <a:avLst/>
            </a:prstGeom>
            <a:solidFill>
              <a:srgbClr val="B9E4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bIns="0" anchor="ctr"/>
            <a:lstStyle/>
            <a:p>
              <a:pPr marL="98216" indent="-98216" algn="ctr">
                <a:defRPr/>
              </a:pPr>
              <a:endParaRPr lang="en-US" sz="1173" dirty="0">
                <a:latin typeface="Arial Narrow"/>
                <a:ea typeface="+mn-ea"/>
                <a:cs typeface="Arial Narrow"/>
              </a:endParaRPr>
            </a:p>
            <a:p>
              <a:pPr marL="98216" indent="-98216" algn="ctr">
                <a:defRPr/>
              </a:pPr>
              <a:endParaRPr lang="en-US" sz="1173" dirty="0">
                <a:latin typeface="Arial Narrow"/>
                <a:ea typeface="+mn-ea"/>
                <a:cs typeface="Arial Narrow"/>
              </a:endParaRPr>
            </a:p>
            <a:p>
              <a:pPr marL="98216" indent="-98216" algn="ctr">
                <a:defRPr/>
              </a:pPr>
              <a:endParaRPr lang="en-US" sz="1067" dirty="0">
                <a:latin typeface="Arial Narrow"/>
                <a:ea typeface="+mn-ea"/>
                <a:cs typeface="Arial Narrow"/>
              </a:endParaRPr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1992648" y="6207777"/>
              <a:ext cx="10537530" cy="409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bIns="0" anchor="ctr"/>
            <a:lstStyle/>
            <a:p>
              <a:pPr marL="98216" indent="-98216" algn="ctr">
                <a:defRPr/>
              </a:pPr>
              <a:endParaRPr lang="en-US" sz="1173" dirty="0">
                <a:latin typeface="Arial Narrow"/>
                <a:ea typeface="+mn-ea"/>
                <a:cs typeface="Arial Narrow"/>
              </a:endParaRPr>
            </a:p>
            <a:p>
              <a:pPr marL="98216" indent="-98216" algn="ctr">
                <a:defRPr/>
              </a:pPr>
              <a:endParaRPr lang="en-US" sz="1173" dirty="0">
                <a:latin typeface="Arial Narrow"/>
                <a:ea typeface="+mn-ea"/>
                <a:cs typeface="Arial Narrow"/>
              </a:endParaRPr>
            </a:p>
            <a:p>
              <a:pPr marL="98216" indent="-98216" algn="ctr">
                <a:defRPr/>
              </a:pPr>
              <a:endParaRPr lang="en-US" sz="1067" dirty="0">
                <a:latin typeface="Arial Narrow"/>
                <a:ea typeface="+mn-ea"/>
                <a:cs typeface="Arial Narrow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992647" y="1249404"/>
              <a:ext cx="10537531" cy="4889659"/>
              <a:chOff x="1992647" y="1249404"/>
              <a:chExt cx="10537531" cy="488965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992647" y="1249405"/>
                <a:ext cx="3437481" cy="4889658"/>
                <a:chOff x="1992647" y="1249405"/>
                <a:chExt cx="3437481" cy="4889658"/>
              </a:xfrm>
            </p:grpSpPr>
            <p:sp>
              <p:nvSpPr>
                <p:cNvPr id="2" name="Rectangle 8"/>
                <p:cNvSpPr>
                  <a:spLocks noChangeArrowheads="1"/>
                </p:cNvSpPr>
                <p:nvPr/>
              </p:nvSpPr>
              <p:spPr bwMode="auto">
                <a:xfrm>
                  <a:off x="1992647" y="1249405"/>
                  <a:ext cx="3437481" cy="5749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067" b="1" i="1" dirty="0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992648" y="3307674"/>
                  <a:ext cx="3437480" cy="13847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/>
                <a:lstStyle/>
                <a:p>
                  <a:pPr marL="98216" indent="-98216">
                    <a:buFontTx/>
                    <a:buChar char="•"/>
                  </a:pPr>
                  <a:endParaRPr lang="en-US" sz="1067" dirty="0">
                    <a:latin typeface="Arial Narrow" charset="0"/>
                  </a:endParaRPr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992648" y="4756002"/>
                  <a:ext cx="3437480" cy="1383061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/>
                <a:p>
                  <a:pPr marL="98216" indent="-98216">
                    <a:buFontTx/>
                    <a:buChar char="•"/>
                  </a:pPr>
                  <a:endParaRPr lang="en-US" sz="1067" dirty="0">
                    <a:latin typeface="Arial Narrow" charset="0"/>
                  </a:endParaRPr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992648" y="1863003"/>
                  <a:ext cx="3437480" cy="1406026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>
                  <a:spAutoFit/>
                </a:bodyPr>
                <a:lstStyle/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5542672" y="1249404"/>
                <a:ext cx="3437481" cy="4889659"/>
                <a:chOff x="1992647" y="1249404"/>
                <a:chExt cx="3437481" cy="4889659"/>
              </a:xfrm>
            </p:grpSpPr>
            <p:sp>
              <p:nvSpPr>
                <p:cNvPr id="32" name="Rectangle 8"/>
                <p:cNvSpPr>
                  <a:spLocks noChangeArrowheads="1"/>
                </p:cNvSpPr>
                <p:nvPr/>
              </p:nvSpPr>
              <p:spPr bwMode="auto">
                <a:xfrm>
                  <a:off x="1992647" y="1249404"/>
                  <a:ext cx="3437481" cy="5749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067" b="1" i="1" dirty="0"/>
                </a:p>
              </p:txBody>
            </p:sp>
            <p:sp>
              <p:nvSpPr>
                <p:cNvPr id="33" name="Rectangle 17"/>
                <p:cNvSpPr>
                  <a:spLocks noChangeArrowheads="1"/>
                </p:cNvSpPr>
                <p:nvPr/>
              </p:nvSpPr>
              <p:spPr bwMode="auto">
                <a:xfrm>
                  <a:off x="1992648" y="3307674"/>
                  <a:ext cx="3437480" cy="13847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/>
                <a:lstStyle/>
                <a:p>
                  <a:pPr marL="98216" indent="-98216">
                    <a:buFontTx/>
                    <a:buChar char="•"/>
                  </a:pPr>
                  <a:endParaRPr lang="en-US" sz="1067" dirty="0">
                    <a:latin typeface="Arial Narrow" charset="0"/>
                  </a:endParaRPr>
                </a:p>
              </p:txBody>
            </p:sp>
            <p:sp>
              <p:nvSpPr>
                <p:cNvPr id="34" name="Rectangle 18"/>
                <p:cNvSpPr>
                  <a:spLocks noChangeArrowheads="1"/>
                </p:cNvSpPr>
                <p:nvPr/>
              </p:nvSpPr>
              <p:spPr bwMode="auto">
                <a:xfrm>
                  <a:off x="1992648" y="4756002"/>
                  <a:ext cx="3437480" cy="1383061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/>
                <a:p>
                  <a:pPr marL="98216" indent="-98216">
                    <a:buFontTx/>
                    <a:buChar char="•"/>
                  </a:pPr>
                  <a:endParaRPr lang="en-US" sz="1067" dirty="0">
                    <a:latin typeface="Arial Narrow" charset="0"/>
                  </a:endParaRPr>
                </a:p>
              </p:txBody>
            </p:sp>
            <p:sp>
              <p:nvSpPr>
                <p:cNvPr id="35" name="Rectangle 16"/>
                <p:cNvSpPr>
                  <a:spLocks noChangeArrowheads="1"/>
                </p:cNvSpPr>
                <p:nvPr/>
              </p:nvSpPr>
              <p:spPr bwMode="auto">
                <a:xfrm>
                  <a:off x="1992648" y="1863003"/>
                  <a:ext cx="3437480" cy="1406026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>
                  <a:spAutoFit/>
                </a:bodyPr>
                <a:lstStyle/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9092697" y="1249405"/>
                <a:ext cx="3437481" cy="4889658"/>
                <a:chOff x="1992647" y="1249405"/>
                <a:chExt cx="3437481" cy="4889658"/>
              </a:xfrm>
            </p:grpSpPr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992647" y="1249405"/>
                  <a:ext cx="3437481" cy="57495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067" b="1" i="1" dirty="0"/>
                </a:p>
              </p:txBody>
            </p:sp>
            <p:sp>
              <p:nvSpPr>
                <p:cNvPr id="38" name="Rectangle 17"/>
                <p:cNvSpPr>
                  <a:spLocks noChangeArrowheads="1"/>
                </p:cNvSpPr>
                <p:nvPr/>
              </p:nvSpPr>
              <p:spPr bwMode="auto">
                <a:xfrm>
                  <a:off x="1992648" y="3307674"/>
                  <a:ext cx="3437480" cy="13847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/>
                <a:lstStyle/>
                <a:p>
                  <a:pPr marL="98216" indent="-98216">
                    <a:buFontTx/>
                    <a:buChar char="•"/>
                  </a:pPr>
                  <a:endParaRPr lang="en-US" sz="1067" dirty="0">
                    <a:latin typeface="Arial Narrow" charset="0"/>
                  </a:endParaRPr>
                </a:p>
              </p:txBody>
            </p:sp>
            <p:sp>
              <p:nvSpPr>
                <p:cNvPr id="39" name="Rectangle 18"/>
                <p:cNvSpPr>
                  <a:spLocks noChangeArrowheads="1"/>
                </p:cNvSpPr>
                <p:nvPr/>
              </p:nvSpPr>
              <p:spPr bwMode="auto">
                <a:xfrm>
                  <a:off x="1992648" y="4756002"/>
                  <a:ext cx="3437480" cy="1383061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/>
                <a:p>
                  <a:pPr marL="98216" indent="-98216">
                    <a:buFontTx/>
                    <a:buChar char="•"/>
                  </a:pPr>
                  <a:endParaRPr lang="en-US" sz="1067" dirty="0">
                    <a:latin typeface="Arial Narrow" charset="0"/>
                  </a:endParaRPr>
                </a:p>
              </p:txBody>
            </p:sp>
            <p:sp>
              <p:nvSpPr>
                <p:cNvPr id="40" name="Rectangle 16"/>
                <p:cNvSpPr>
                  <a:spLocks noChangeArrowheads="1"/>
                </p:cNvSpPr>
                <p:nvPr/>
              </p:nvSpPr>
              <p:spPr bwMode="auto">
                <a:xfrm>
                  <a:off x="1992648" y="1863003"/>
                  <a:ext cx="3437480" cy="1406026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>
                  <a:spAutoFit/>
                </a:bodyPr>
                <a:lstStyle/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  <a:p>
                  <a:endParaRPr lang="en-US" sz="1067" dirty="0">
                    <a:latin typeface="Arial Narrow" charset="0"/>
                  </a:endParaRPr>
                </a:p>
              </p:txBody>
            </p:sp>
          </p:grpSp>
        </p:grpSp>
        <p:sp>
          <p:nvSpPr>
            <p:cNvPr id="42" name="Rectangle 7"/>
            <p:cNvSpPr>
              <a:spLocks noChangeArrowheads="1"/>
            </p:cNvSpPr>
            <p:nvPr/>
          </p:nvSpPr>
          <p:spPr bwMode="auto">
            <a:xfrm>
              <a:off x="7315201" y="755812"/>
              <a:ext cx="5214978" cy="45813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>
                <a:tabLst>
                  <a:tab pos="4396031" algn="l"/>
                </a:tabLst>
              </a:pPr>
              <a:r>
                <a:rPr lang="en-US" sz="1173" dirty="0"/>
                <a:t>In-Kind Contributions of Time/Knowledge/Expertise from KPU and partners</a:t>
              </a:r>
            </a:p>
            <a:p>
              <a:pPr>
                <a:tabLst>
                  <a:tab pos="4396031" algn="l"/>
                </a:tabLst>
              </a:pPr>
              <a:endParaRPr lang="en-US" sz="1173" dirty="0"/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1990163" y="755812"/>
              <a:ext cx="5214978" cy="45813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>
                <a:tabLst>
                  <a:tab pos="4396031" algn="l"/>
                </a:tabLst>
              </a:pPr>
              <a:r>
                <a:rPr lang="en-US" sz="1173" dirty="0"/>
                <a:t>Funding – KPU, granting agencies	</a:t>
              </a:r>
            </a:p>
            <a:p>
              <a:pPr>
                <a:tabLst>
                  <a:tab pos="4396031" algn="l"/>
                </a:tabLst>
              </a:pPr>
              <a:endParaRPr lang="en-US" sz="1173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/>
      <a:lstStyle>
        <a:defPPr marL="92075" indent="-92075">
          <a:buFontTx/>
          <a:buChar char="•"/>
          <a:defRPr sz="1000" dirty="0"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20926</TotalTime>
  <Words>51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Narrow</vt:lpstr>
      <vt:lpstr>Calibri</vt:lpstr>
      <vt:lpstr>Default Design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BCEHI Logic Model (August 2011 - MSFHR Proposal)</dc:title>
  <dc:subject/>
  <dc:creator>Descriptions</dc:creator>
  <cp:keywords/>
  <dc:description/>
  <cp:lastModifiedBy>Patricia Tait</cp:lastModifiedBy>
  <cp:revision>190</cp:revision>
  <cp:lastPrinted>2014-03-08T19:30:26Z</cp:lastPrinted>
  <dcterms:created xsi:type="dcterms:W3CDTF">2014-03-07T19:26:18Z</dcterms:created>
  <dcterms:modified xsi:type="dcterms:W3CDTF">2016-09-15T04:35:46Z</dcterms:modified>
  <cp:category/>
</cp:coreProperties>
</file>