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7"/>
  </p:notesMasterIdLst>
  <p:sldIdLst>
    <p:sldId id="256" r:id="rId2"/>
    <p:sldId id="257" r:id="rId3"/>
    <p:sldId id="258" r:id="rId4"/>
    <p:sldId id="260" r:id="rId5"/>
    <p:sldId id="261" r:id="rId6"/>
    <p:sldId id="262" r:id="rId7"/>
    <p:sldId id="263" r:id="rId8"/>
    <p:sldId id="264" r:id="rId9"/>
    <p:sldId id="265" r:id="rId10"/>
    <p:sldId id="266" r:id="rId11"/>
    <p:sldId id="268" r:id="rId12"/>
    <p:sldId id="270" r:id="rId13"/>
    <p:sldId id="271" r:id="rId14"/>
    <p:sldId id="274" r:id="rId15"/>
    <p:sldId id="275" r:id="rId16"/>
    <p:sldId id="277" r:id="rId17"/>
    <p:sldId id="278" r:id="rId18"/>
    <p:sldId id="301" r:id="rId19"/>
    <p:sldId id="302" r:id="rId20"/>
    <p:sldId id="303" r:id="rId21"/>
    <p:sldId id="304" r:id="rId22"/>
    <p:sldId id="279" r:id="rId23"/>
    <p:sldId id="280" r:id="rId24"/>
    <p:sldId id="300" r:id="rId25"/>
    <p:sldId id="281"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ghOYQWpMSxdf45orR0DHNkfeIp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51"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50"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ISFS is an applied research and extension unit at KPU </a:t>
            </a:r>
            <a:r>
              <a:rPr lang="en-US" sz="1200" b="0" i="0" u="none" strike="noStrike">
                <a:solidFill>
                  <a:schemeClr val="dk1"/>
                </a:solidFill>
                <a:latin typeface="Calibri"/>
                <a:ea typeface="Calibri"/>
                <a:cs typeface="Calibri"/>
                <a:sym typeface="Calibri"/>
              </a:rPr>
              <a:t>that investigates and supports regional food systems as key elements of sustainable communities.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potential of regional food systems in terms of agriculture and food, economics, community health, policy, and environmental integrity</a:t>
            </a:r>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13 planted</a:t>
            </a:r>
            <a:endParaRPr/>
          </a:p>
        </p:txBody>
      </p:sp>
      <p:sp>
        <p:nvSpPr>
          <p:cNvPr id="178" name="Google Shape;17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Plant, grow, turn under cover crop, </a:t>
            </a:r>
            <a:endParaRPr/>
          </a:p>
        </p:txBody>
      </p:sp>
      <p:sp>
        <p:nvSpPr>
          <p:cNvPr id="98" name="Google Shape;9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merits of using hogs as part of a sustainable crop rotation, nutrient cycling and land management system for market crop farming. When managed well, an integrated hog and crop system can reduce labour and revitalize neglected and diminished fields rapidly, getting them into a productive state while eliminating the need for expensive machinery, hence making this a particularly viable option for new entrant and smaller scale farmers</a:t>
            </a:r>
            <a:endParaRPr/>
          </a:p>
          <a:p>
            <a:pPr marL="0" lvl="0" indent="0" algn="l" rtl="0">
              <a:spcBef>
                <a:spcPts val="0"/>
              </a:spcBef>
              <a:spcAft>
                <a:spcPts val="0"/>
              </a:spcAft>
              <a:buNone/>
            </a:pPr>
            <a:endParaRPr/>
          </a:p>
        </p:txBody>
      </p:sp>
      <p:sp>
        <p:nvSpPr>
          <p:cNvPr id="125" name="Google Shape;12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More like 15days first time around</a:t>
            </a:r>
          </a:p>
          <a:p>
            <a:pPr marL="0" lvl="0" indent="0" algn="l" rtl="0">
              <a:spcBef>
                <a:spcPts val="0"/>
              </a:spcBef>
              <a:spcAft>
                <a:spcPts val="0"/>
              </a:spcAft>
              <a:buNone/>
            </a:pPr>
            <a:r>
              <a:rPr lang="en-US" dirty="0"/>
              <a:t>using the conservation tillage principle that</a:t>
            </a:r>
            <a:endParaRPr dirty="0"/>
          </a:p>
        </p:txBody>
      </p:sp>
      <p:sp>
        <p:nvSpPr>
          <p:cNvPr id="158" name="Google Shape;15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sping -after 60 days of growth</a:t>
            </a:r>
            <a:endParaRPr/>
          </a:p>
        </p:txBody>
      </p:sp>
      <p:sp>
        <p:nvSpPr>
          <p:cNvPr id="168" name="Google Shape;16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pic>
        <p:nvPicPr>
          <p:cNvPr id="18" name="Google Shape;18;p27"/>
          <p:cNvPicPr preferRelativeResize="0"/>
          <p:nvPr/>
        </p:nvPicPr>
        <p:blipFill rotWithShape="1">
          <a:blip r:embed="rId2">
            <a:alphaModFix/>
          </a:blip>
          <a:srcRect/>
          <a:stretch/>
        </p:blipFill>
        <p:spPr>
          <a:xfrm rot="10800000">
            <a:off x="0" y="0"/>
            <a:ext cx="9144000" cy="6858000"/>
          </a:xfrm>
          <a:prstGeom prst="rect">
            <a:avLst/>
          </a:prstGeom>
          <a:noFill/>
          <a:ln>
            <a:noFill/>
          </a:ln>
        </p:spPr>
      </p:pic>
      <p:sp>
        <p:nvSpPr>
          <p:cNvPr id="19" name="Google Shape;19;p27"/>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Arial"/>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7"/>
          <p:cNvSpPr txBox="1">
            <a:spLocks noGrp="1"/>
          </p:cNvSpPr>
          <p:nvPr>
            <p:ph type="subTitle" idx="1"/>
          </p:nvPr>
        </p:nvSpPr>
        <p:spPr>
          <a:xfrm>
            <a:off x="1143000" y="3602037"/>
            <a:ext cx="6858000" cy="120387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27"/>
          <p:cNvPicPr preferRelativeResize="0"/>
          <p:nvPr/>
        </p:nvPicPr>
        <p:blipFill rotWithShape="1">
          <a:blip r:embed="rId3">
            <a:alphaModFix/>
          </a:blip>
          <a:srcRect/>
          <a:stretch/>
        </p:blipFill>
        <p:spPr>
          <a:xfrm>
            <a:off x="3977639" y="5055638"/>
            <a:ext cx="1188720" cy="109108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28"/>
          <p:cNvSpPr txBox="1">
            <a:spLocks noGrp="1"/>
          </p:cNvSpPr>
          <p:nvPr>
            <p:ph type="title"/>
          </p:nvPr>
        </p:nvSpPr>
        <p:spPr>
          <a:xfrm>
            <a:off x="437256"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400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8"/>
          <p:cNvSpPr txBox="1">
            <a:spLocks noGrp="1"/>
          </p:cNvSpPr>
          <p:nvPr>
            <p:ph type="body" idx="1"/>
          </p:nvPr>
        </p:nvSpPr>
        <p:spPr>
          <a:xfrm>
            <a:off x="438912"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8"/>
          <p:cNvSpPr txBox="1">
            <a:spLocks noGrp="1"/>
          </p:cNvSpPr>
          <p:nvPr>
            <p:ph type="sldNum" idx="12"/>
          </p:nvPr>
        </p:nvSpPr>
        <p:spPr>
          <a:xfrm>
            <a:off x="7758120" y="6356351"/>
            <a:ext cx="56583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i="0" u="none" strike="noStrike" cap="none">
                <a:solidFill>
                  <a:srgbClr val="888888"/>
                </a:solidFill>
                <a:latin typeface="Calibri"/>
                <a:ea typeface="Calibri"/>
                <a:cs typeface="Calibri"/>
                <a:sym typeface="Calibri"/>
              </a:defRPr>
            </a:lvl1pPr>
            <a:lvl2pPr marL="0" lvl="1" indent="0" algn="r">
              <a:spcBef>
                <a:spcPts val="0"/>
              </a:spcBef>
              <a:buNone/>
              <a:defRPr sz="1100" b="0" i="0" u="none" strike="noStrike" cap="none">
                <a:solidFill>
                  <a:srgbClr val="888888"/>
                </a:solidFill>
                <a:latin typeface="Calibri"/>
                <a:ea typeface="Calibri"/>
                <a:cs typeface="Calibri"/>
                <a:sym typeface="Calibri"/>
              </a:defRPr>
            </a:lvl2pPr>
            <a:lvl3pPr marL="0" lvl="2" indent="0" algn="r">
              <a:spcBef>
                <a:spcPts val="0"/>
              </a:spcBef>
              <a:buNone/>
              <a:defRPr sz="1100" b="0" i="0" u="none" strike="noStrike" cap="none">
                <a:solidFill>
                  <a:srgbClr val="888888"/>
                </a:solidFill>
                <a:latin typeface="Calibri"/>
                <a:ea typeface="Calibri"/>
                <a:cs typeface="Calibri"/>
                <a:sym typeface="Calibri"/>
              </a:defRPr>
            </a:lvl3pPr>
            <a:lvl4pPr marL="0" lvl="3" indent="0" algn="r">
              <a:spcBef>
                <a:spcPts val="0"/>
              </a:spcBef>
              <a:buNone/>
              <a:defRPr sz="1100" b="0" i="0" u="none" strike="noStrike" cap="none">
                <a:solidFill>
                  <a:srgbClr val="888888"/>
                </a:solidFill>
                <a:latin typeface="Calibri"/>
                <a:ea typeface="Calibri"/>
                <a:cs typeface="Calibri"/>
                <a:sym typeface="Calibri"/>
              </a:defRPr>
            </a:lvl4pPr>
            <a:lvl5pPr marL="0" lvl="4" indent="0" algn="r">
              <a:spcBef>
                <a:spcPts val="0"/>
              </a:spcBef>
              <a:buNone/>
              <a:defRPr sz="1100" b="0" i="0" u="none" strike="noStrike" cap="none">
                <a:solidFill>
                  <a:srgbClr val="888888"/>
                </a:solidFill>
                <a:latin typeface="Calibri"/>
                <a:ea typeface="Calibri"/>
                <a:cs typeface="Calibri"/>
                <a:sym typeface="Calibri"/>
              </a:defRPr>
            </a:lvl5pPr>
            <a:lvl6pPr marL="0" lvl="5" indent="0" algn="r">
              <a:spcBef>
                <a:spcPts val="0"/>
              </a:spcBef>
              <a:buNone/>
              <a:defRPr sz="1100" b="0" i="0" u="none" strike="noStrike" cap="none">
                <a:solidFill>
                  <a:srgbClr val="888888"/>
                </a:solidFill>
                <a:latin typeface="Calibri"/>
                <a:ea typeface="Calibri"/>
                <a:cs typeface="Calibri"/>
                <a:sym typeface="Calibri"/>
              </a:defRPr>
            </a:lvl6pPr>
            <a:lvl7pPr marL="0" lvl="6" indent="0" algn="r">
              <a:spcBef>
                <a:spcPts val="0"/>
              </a:spcBef>
              <a:buNone/>
              <a:defRPr sz="1100" b="0" i="0" u="none" strike="noStrike" cap="none">
                <a:solidFill>
                  <a:srgbClr val="888888"/>
                </a:solidFill>
                <a:latin typeface="Calibri"/>
                <a:ea typeface="Calibri"/>
                <a:cs typeface="Calibri"/>
                <a:sym typeface="Calibri"/>
              </a:defRPr>
            </a:lvl7pPr>
            <a:lvl8pPr marL="0" lvl="7" indent="0" algn="r">
              <a:spcBef>
                <a:spcPts val="0"/>
              </a:spcBef>
              <a:buNone/>
              <a:defRPr sz="1100" b="0" i="0" u="none" strike="noStrike" cap="none">
                <a:solidFill>
                  <a:srgbClr val="888888"/>
                </a:solidFill>
                <a:latin typeface="Calibri"/>
                <a:ea typeface="Calibri"/>
                <a:cs typeface="Calibri"/>
                <a:sym typeface="Calibri"/>
              </a:defRPr>
            </a:lvl8pPr>
            <a:lvl9pPr marL="0" lvl="8" indent="0" algn="r">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28"/>
          <p:cNvSpPr txBox="1">
            <a:spLocks noGrp="1"/>
          </p:cNvSpPr>
          <p:nvPr>
            <p:ph type="dt" idx="10"/>
          </p:nvPr>
        </p:nvSpPr>
        <p:spPr>
          <a:xfrm>
            <a:off x="6522446" y="6356356"/>
            <a:ext cx="10173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1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ftr" idx="11"/>
          </p:nvPr>
        </p:nvSpPr>
        <p:spPr>
          <a:xfrm>
            <a:off x="437255" y="6356356"/>
            <a:ext cx="58668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437256"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400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7758120" y="6356351"/>
            <a:ext cx="56583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i="0" u="none" strike="noStrike" cap="none">
                <a:solidFill>
                  <a:srgbClr val="888888"/>
                </a:solidFill>
                <a:latin typeface="Calibri"/>
                <a:ea typeface="Calibri"/>
                <a:cs typeface="Calibri"/>
                <a:sym typeface="Calibri"/>
              </a:defRPr>
            </a:lvl1pPr>
            <a:lvl2pPr marL="0" lvl="1" indent="0" algn="r">
              <a:spcBef>
                <a:spcPts val="0"/>
              </a:spcBef>
              <a:buNone/>
              <a:defRPr sz="1100" b="0" i="0" u="none" strike="noStrike" cap="none">
                <a:solidFill>
                  <a:srgbClr val="888888"/>
                </a:solidFill>
                <a:latin typeface="Calibri"/>
                <a:ea typeface="Calibri"/>
                <a:cs typeface="Calibri"/>
                <a:sym typeface="Calibri"/>
              </a:defRPr>
            </a:lvl2pPr>
            <a:lvl3pPr marL="0" lvl="2" indent="0" algn="r">
              <a:spcBef>
                <a:spcPts val="0"/>
              </a:spcBef>
              <a:buNone/>
              <a:defRPr sz="1100" b="0" i="0" u="none" strike="noStrike" cap="none">
                <a:solidFill>
                  <a:srgbClr val="888888"/>
                </a:solidFill>
                <a:latin typeface="Calibri"/>
                <a:ea typeface="Calibri"/>
                <a:cs typeface="Calibri"/>
                <a:sym typeface="Calibri"/>
              </a:defRPr>
            </a:lvl3pPr>
            <a:lvl4pPr marL="0" lvl="3" indent="0" algn="r">
              <a:spcBef>
                <a:spcPts val="0"/>
              </a:spcBef>
              <a:buNone/>
              <a:defRPr sz="1100" b="0" i="0" u="none" strike="noStrike" cap="none">
                <a:solidFill>
                  <a:srgbClr val="888888"/>
                </a:solidFill>
                <a:latin typeface="Calibri"/>
                <a:ea typeface="Calibri"/>
                <a:cs typeface="Calibri"/>
                <a:sym typeface="Calibri"/>
              </a:defRPr>
            </a:lvl4pPr>
            <a:lvl5pPr marL="0" lvl="4" indent="0" algn="r">
              <a:spcBef>
                <a:spcPts val="0"/>
              </a:spcBef>
              <a:buNone/>
              <a:defRPr sz="1100" b="0" i="0" u="none" strike="noStrike" cap="none">
                <a:solidFill>
                  <a:srgbClr val="888888"/>
                </a:solidFill>
                <a:latin typeface="Calibri"/>
                <a:ea typeface="Calibri"/>
                <a:cs typeface="Calibri"/>
                <a:sym typeface="Calibri"/>
              </a:defRPr>
            </a:lvl5pPr>
            <a:lvl6pPr marL="0" lvl="5" indent="0" algn="r">
              <a:spcBef>
                <a:spcPts val="0"/>
              </a:spcBef>
              <a:buNone/>
              <a:defRPr sz="1100" b="0" i="0" u="none" strike="noStrike" cap="none">
                <a:solidFill>
                  <a:srgbClr val="888888"/>
                </a:solidFill>
                <a:latin typeface="Calibri"/>
                <a:ea typeface="Calibri"/>
                <a:cs typeface="Calibri"/>
                <a:sym typeface="Calibri"/>
              </a:defRPr>
            </a:lvl6pPr>
            <a:lvl7pPr marL="0" lvl="6" indent="0" algn="r">
              <a:spcBef>
                <a:spcPts val="0"/>
              </a:spcBef>
              <a:buNone/>
              <a:defRPr sz="1100" b="0" i="0" u="none" strike="noStrike" cap="none">
                <a:solidFill>
                  <a:srgbClr val="888888"/>
                </a:solidFill>
                <a:latin typeface="Calibri"/>
                <a:ea typeface="Calibri"/>
                <a:cs typeface="Calibri"/>
                <a:sym typeface="Calibri"/>
              </a:defRPr>
            </a:lvl7pPr>
            <a:lvl8pPr marL="0" lvl="7" indent="0" algn="r">
              <a:spcBef>
                <a:spcPts val="0"/>
              </a:spcBef>
              <a:buNone/>
              <a:defRPr sz="1100" b="0" i="0" u="none" strike="noStrike" cap="none">
                <a:solidFill>
                  <a:srgbClr val="888888"/>
                </a:solidFill>
                <a:latin typeface="Calibri"/>
                <a:ea typeface="Calibri"/>
                <a:cs typeface="Calibri"/>
                <a:sym typeface="Calibri"/>
              </a:defRPr>
            </a:lvl8pPr>
            <a:lvl9pPr marL="0" lvl="8" indent="0" algn="r">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29"/>
          <p:cNvSpPr txBox="1">
            <a:spLocks noGrp="1"/>
          </p:cNvSpPr>
          <p:nvPr>
            <p:ph type="dt" idx="10"/>
          </p:nvPr>
        </p:nvSpPr>
        <p:spPr>
          <a:xfrm>
            <a:off x="6522446" y="6356356"/>
            <a:ext cx="10173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1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9"/>
          <p:cNvSpPr txBox="1">
            <a:spLocks noGrp="1"/>
          </p:cNvSpPr>
          <p:nvPr>
            <p:ph type="ftr" idx="11"/>
          </p:nvPr>
        </p:nvSpPr>
        <p:spPr>
          <a:xfrm>
            <a:off x="437255" y="6356356"/>
            <a:ext cx="58668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30"/>
          <p:cNvSpPr txBox="1">
            <a:spLocks noGrp="1"/>
          </p:cNvSpPr>
          <p:nvPr>
            <p:ph type="sldNum" idx="12"/>
          </p:nvPr>
        </p:nvSpPr>
        <p:spPr>
          <a:xfrm>
            <a:off x="7758120" y="6356351"/>
            <a:ext cx="56583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i="0" u="none" strike="noStrike" cap="none">
                <a:solidFill>
                  <a:srgbClr val="888888"/>
                </a:solidFill>
                <a:latin typeface="Calibri"/>
                <a:ea typeface="Calibri"/>
                <a:cs typeface="Calibri"/>
                <a:sym typeface="Calibri"/>
              </a:defRPr>
            </a:lvl1pPr>
            <a:lvl2pPr marL="0" lvl="1" indent="0" algn="r">
              <a:spcBef>
                <a:spcPts val="0"/>
              </a:spcBef>
              <a:buNone/>
              <a:defRPr sz="1100" b="0" i="0" u="none" strike="noStrike" cap="none">
                <a:solidFill>
                  <a:srgbClr val="888888"/>
                </a:solidFill>
                <a:latin typeface="Calibri"/>
                <a:ea typeface="Calibri"/>
                <a:cs typeface="Calibri"/>
                <a:sym typeface="Calibri"/>
              </a:defRPr>
            </a:lvl2pPr>
            <a:lvl3pPr marL="0" lvl="2" indent="0" algn="r">
              <a:spcBef>
                <a:spcPts val="0"/>
              </a:spcBef>
              <a:buNone/>
              <a:defRPr sz="1100" b="0" i="0" u="none" strike="noStrike" cap="none">
                <a:solidFill>
                  <a:srgbClr val="888888"/>
                </a:solidFill>
                <a:latin typeface="Calibri"/>
                <a:ea typeface="Calibri"/>
                <a:cs typeface="Calibri"/>
                <a:sym typeface="Calibri"/>
              </a:defRPr>
            </a:lvl3pPr>
            <a:lvl4pPr marL="0" lvl="3" indent="0" algn="r">
              <a:spcBef>
                <a:spcPts val="0"/>
              </a:spcBef>
              <a:buNone/>
              <a:defRPr sz="1100" b="0" i="0" u="none" strike="noStrike" cap="none">
                <a:solidFill>
                  <a:srgbClr val="888888"/>
                </a:solidFill>
                <a:latin typeface="Calibri"/>
                <a:ea typeface="Calibri"/>
                <a:cs typeface="Calibri"/>
                <a:sym typeface="Calibri"/>
              </a:defRPr>
            </a:lvl4pPr>
            <a:lvl5pPr marL="0" lvl="4" indent="0" algn="r">
              <a:spcBef>
                <a:spcPts val="0"/>
              </a:spcBef>
              <a:buNone/>
              <a:defRPr sz="1100" b="0" i="0" u="none" strike="noStrike" cap="none">
                <a:solidFill>
                  <a:srgbClr val="888888"/>
                </a:solidFill>
                <a:latin typeface="Calibri"/>
                <a:ea typeface="Calibri"/>
                <a:cs typeface="Calibri"/>
                <a:sym typeface="Calibri"/>
              </a:defRPr>
            </a:lvl5pPr>
            <a:lvl6pPr marL="0" lvl="5" indent="0" algn="r">
              <a:spcBef>
                <a:spcPts val="0"/>
              </a:spcBef>
              <a:buNone/>
              <a:defRPr sz="1100" b="0" i="0" u="none" strike="noStrike" cap="none">
                <a:solidFill>
                  <a:srgbClr val="888888"/>
                </a:solidFill>
                <a:latin typeface="Calibri"/>
                <a:ea typeface="Calibri"/>
                <a:cs typeface="Calibri"/>
                <a:sym typeface="Calibri"/>
              </a:defRPr>
            </a:lvl6pPr>
            <a:lvl7pPr marL="0" lvl="6" indent="0" algn="r">
              <a:spcBef>
                <a:spcPts val="0"/>
              </a:spcBef>
              <a:buNone/>
              <a:defRPr sz="1100" b="0" i="0" u="none" strike="noStrike" cap="none">
                <a:solidFill>
                  <a:srgbClr val="888888"/>
                </a:solidFill>
                <a:latin typeface="Calibri"/>
                <a:ea typeface="Calibri"/>
                <a:cs typeface="Calibri"/>
                <a:sym typeface="Calibri"/>
              </a:defRPr>
            </a:lvl7pPr>
            <a:lvl8pPr marL="0" lvl="7" indent="0" algn="r">
              <a:spcBef>
                <a:spcPts val="0"/>
              </a:spcBef>
              <a:buNone/>
              <a:defRPr sz="1100" b="0" i="0" u="none" strike="noStrike" cap="none">
                <a:solidFill>
                  <a:srgbClr val="888888"/>
                </a:solidFill>
                <a:latin typeface="Calibri"/>
                <a:ea typeface="Calibri"/>
                <a:cs typeface="Calibri"/>
                <a:sym typeface="Calibri"/>
              </a:defRPr>
            </a:lvl8pPr>
            <a:lvl9pPr marL="0" lvl="8" indent="0" algn="r">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30"/>
          <p:cNvSpPr txBox="1">
            <a:spLocks noGrp="1"/>
          </p:cNvSpPr>
          <p:nvPr>
            <p:ph type="dt" idx="10"/>
          </p:nvPr>
        </p:nvSpPr>
        <p:spPr>
          <a:xfrm>
            <a:off x="6522446" y="6356356"/>
            <a:ext cx="10173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1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0"/>
          <p:cNvSpPr txBox="1">
            <a:spLocks noGrp="1"/>
          </p:cNvSpPr>
          <p:nvPr>
            <p:ph type="ftr" idx="11"/>
          </p:nvPr>
        </p:nvSpPr>
        <p:spPr>
          <a:xfrm>
            <a:off x="437255" y="6356356"/>
            <a:ext cx="58668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38912"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840029"/>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38912"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31"/>
          <p:cNvSpPr txBox="1">
            <a:spLocks noGrp="1"/>
          </p:cNvSpPr>
          <p:nvPr>
            <p:ph type="sldNum" idx="12"/>
          </p:nvPr>
        </p:nvSpPr>
        <p:spPr>
          <a:xfrm>
            <a:off x="7758120" y="6356351"/>
            <a:ext cx="56583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i="0" u="none" strike="noStrike" cap="none">
                <a:solidFill>
                  <a:srgbClr val="888888"/>
                </a:solidFill>
                <a:latin typeface="Calibri"/>
                <a:ea typeface="Calibri"/>
                <a:cs typeface="Calibri"/>
                <a:sym typeface="Calibri"/>
              </a:defRPr>
            </a:lvl1pPr>
            <a:lvl2pPr marL="0" lvl="1" indent="0" algn="r">
              <a:spcBef>
                <a:spcPts val="0"/>
              </a:spcBef>
              <a:buNone/>
              <a:defRPr sz="1100" b="0" i="0" u="none" strike="noStrike" cap="none">
                <a:solidFill>
                  <a:srgbClr val="888888"/>
                </a:solidFill>
                <a:latin typeface="Calibri"/>
                <a:ea typeface="Calibri"/>
                <a:cs typeface="Calibri"/>
                <a:sym typeface="Calibri"/>
              </a:defRPr>
            </a:lvl2pPr>
            <a:lvl3pPr marL="0" lvl="2" indent="0" algn="r">
              <a:spcBef>
                <a:spcPts val="0"/>
              </a:spcBef>
              <a:buNone/>
              <a:defRPr sz="1100" b="0" i="0" u="none" strike="noStrike" cap="none">
                <a:solidFill>
                  <a:srgbClr val="888888"/>
                </a:solidFill>
                <a:latin typeface="Calibri"/>
                <a:ea typeface="Calibri"/>
                <a:cs typeface="Calibri"/>
                <a:sym typeface="Calibri"/>
              </a:defRPr>
            </a:lvl3pPr>
            <a:lvl4pPr marL="0" lvl="3" indent="0" algn="r">
              <a:spcBef>
                <a:spcPts val="0"/>
              </a:spcBef>
              <a:buNone/>
              <a:defRPr sz="1100" b="0" i="0" u="none" strike="noStrike" cap="none">
                <a:solidFill>
                  <a:srgbClr val="888888"/>
                </a:solidFill>
                <a:latin typeface="Calibri"/>
                <a:ea typeface="Calibri"/>
                <a:cs typeface="Calibri"/>
                <a:sym typeface="Calibri"/>
              </a:defRPr>
            </a:lvl4pPr>
            <a:lvl5pPr marL="0" lvl="4" indent="0" algn="r">
              <a:spcBef>
                <a:spcPts val="0"/>
              </a:spcBef>
              <a:buNone/>
              <a:defRPr sz="1100" b="0" i="0" u="none" strike="noStrike" cap="none">
                <a:solidFill>
                  <a:srgbClr val="888888"/>
                </a:solidFill>
                <a:latin typeface="Calibri"/>
                <a:ea typeface="Calibri"/>
                <a:cs typeface="Calibri"/>
                <a:sym typeface="Calibri"/>
              </a:defRPr>
            </a:lvl5pPr>
            <a:lvl6pPr marL="0" lvl="5" indent="0" algn="r">
              <a:spcBef>
                <a:spcPts val="0"/>
              </a:spcBef>
              <a:buNone/>
              <a:defRPr sz="1100" b="0" i="0" u="none" strike="noStrike" cap="none">
                <a:solidFill>
                  <a:srgbClr val="888888"/>
                </a:solidFill>
                <a:latin typeface="Calibri"/>
                <a:ea typeface="Calibri"/>
                <a:cs typeface="Calibri"/>
                <a:sym typeface="Calibri"/>
              </a:defRPr>
            </a:lvl6pPr>
            <a:lvl7pPr marL="0" lvl="6" indent="0" algn="r">
              <a:spcBef>
                <a:spcPts val="0"/>
              </a:spcBef>
              <a:buNone/>
              <a:defRPr sz="1100" b="0" i="0" u="none" strike="noStrike" cap="none">
                <a:solidFill>
                  <a:srgbClr val="888888"/>
                </a:solidFill>
                <a:latin typeface="Calibri"/>
                <a:ea typeface="Calibri"/>
                <a:cs typeface="Calibri"/>
                <a:sym typeface="Calibri"/>
              </a:defRPr>
            </a:lvl7pPr>
            <a:lvl8pPr marL="0" lvl="7" indent="0" algn="r">
              <a:spcBef>
                <a:spcPts val="0"/>
              </a:spcBef>
              <a:buNone/>
              <a:defRPr sz="1100" b="0" i="0" u="none" strike="noStrike" cap="none">
                <a:solidFill>
                  <a:srgbClr val="888888"/>
                </a:solidFill>
                <a:latin typeface="Calibri"/>
                <a:ea typeface="Calibri"/>
                <a:cs typeface="Calibri"/>
                <a:sym typeface="Calibri"/>
              </a:defRPr>
            </a:lvl8pPr>
            <a:lvl9pPr marL="0" lvl="8" indent="0" algn="r">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31"/>
          <p:cNvSpPr txBox="1">
            <a:spLocks noGrp="1"/>
          </p:cNvSpPr>
          <p:nvPr>
            <p:ph type="dt" idx="10"/>
          </p:nvPr>
        </p:nvSpPr>
        <p:spPr>
          <a:xfrm>
            <a:off x="6522446" y="6356356"/>
            <a:ext cx="10173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1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437255" y="6356356"/>
            <a:ext cx="58668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33"/>
          <p:cNvSpPr txBox="1">
            <a:spLocks noGrp="1"/>
          </p:cNvSpPr>
          <p:nvPr>
            <p:ph type="title"/>
          </p:nvPr>
        </p:nvSpPr>
        <p:spPr>
          <a:xfrm>
            <a:off x="437256"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400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3"/>
          <p:cNvSpPr txBox="1">
            <a:spLocks noGrp="1"/>
          </p:cNvSpPr>
          <p:nvPr>
            <p:ph type="body" idx="1"/>
          </p:nvPr>
        </p:nvSpPr>
        <p:spPr>
          <a:xfrm>
            <a:off x="437257"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33"/>
          <p:cNvSpPr txBox="1">
            <a:spLocks noGrp="1"/>
          </p:cNvSpPr>
          <p:nvPr>
            <p:ph type="body" idx="2"/>
          </p:nvPr>
        </p:nvSpPr>
        <p:spPr>
          <a:xfrm>
            <a:off x="437257"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3"/>
          <p:cNvSpPr txBox="1">
            <a:spLocks noGrp="1"/>
          </p:cNvSpPr>
          <p:nvPr>
            <p:ph type="body" idx="3"/>
          </p:nvPr>
        </p:nvSpPr>
        <p:spPr>
          <a:xfrm>
            <a:off x="4436565"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3"/>
          <p:cNvSpPr txBox="1">
            <a:spLocks noGrp="1"/>
          </p:cNvSpPr>
          <p:nvPr>
            <p:ph type="body" idx="4"/>
          </p:nvPr>
        </p:nvSpPr>
        <p:spPr>
          <a:xfrm>
            <a:off x="4436565"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3"/>
          <p:cNvSpPr txBox="1">
            <a:spLocks noGrp="1"/>
          </p:cNvSpPr>
          <p:nvPr>
            <p:ph type="sldNum" idx="12"/>
          </p:nvPr>
        </p:nvSpPr>
        <p:spPr>
          <a:xfrm>
            <a:off x="7758120" y="6356351"/>
            <a:ext cx="56583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i="0" u="none" strike="noStrike" cap="none">
                <a:solidFill>
                  <a:srgbClr val="888888"/>
                </a:solidFill>
                <a:latin typeface="Calibri"/>
                <a:ea typeface="Calibri"/>
                <a:cs typeface="Calibri"/>
                <a:sym typeface="Calibri"/>
              </a:defRPr>
            </a:lvl1pPr>
            <a:lvl2pPr marL="0" lvl="1" indent="0" algn="r">
              <a:spcBef>
                <a:spcPts val="0"/>
              </a:spcBef>
              <a:buNone/>
              <a:defRPr sz="1100" b="0" i="0" u="none" strike="noStrike" cap="none">
                <a:solidFill>
                  <a:srgbClr val="888888"/>
                </a:solidFill>
                <a:latin typeface="Calibri"/>
                <a:ea typeface="Calibri"/>
                <a:cs typeface="Calibri"/>
                <a:sym typeface="Calibri"/>
              </a:defRPr>
            </a:lvl2pPr>
            <a:lvl3pPr marL="0" lvl="2" indent="0" algn="r">
              <a:spcBef>
                <a:spcPts val="0"/>
              </a:spcBef>
              <a:buNone/>
              <a:defRPr sz="1100" b="0" i="0" u="none" strike="noStrike" cap="none">
                <a:solidFill>
                  <a:srgbClr val="888888"/>
                </a:solidFill>
                <a:latin typeface="Calibri"/>
                <a:ea typeface="Calibri"/>
                <a:cs typeface="Calibri"/>
                <a:sym typeface="Calibri"/>
              </a:defRPr>
            </a:lvl3pPr>
            <a:lvl4pPr marL="0" lvl="3" indent="0" algn="r">
              <a:spcBef>
                <a:spcPts val="0"/>
              </a:spcBef>
              <a:buNone/>
              <a:defRPr sz="1100" b="0" i="0" u="none" strike="noStrike" cap="none">
                <a:solidFill>
                  <a:srgbClr val="888888"/>
                </a:solidFill>
                <a:latin typeface="Calibri"/>
                <a:ea typeface="Calibri"/>
                <a:cs typeface="Calibri"/>
                <a:sym typeface="Calibri"/>
              </a:defRPr>
            </a:lvl4pPr>
            <a:lvl5pPr marL="0" lvl="4" indent="0" algn="r">
              <a:spcBef>
                <a:spcPts val="0"/>
              </a:spcBef>
              <a:buNone/>
              <a:defRPr sz="1100" b="0" i="0" u="none" strike="noStrike" cap="none">
                <a:solidFill>
                  <a:srgbClr val="888888"/>
                </a:solidFill>
                <a:latin typeface="Calibri"/>
                <a:ea typeface="Calibri"/>
                <a:cs typeface="Calibri"/>
                <a:sym typeface="Calibri"/>
              </a:defRPr>
            </a:lvl5pPr>
            <a:lvl6pPr marL="0" lvl="5" indent="0" algn="r">
              <a:spcBef>
                <a:spcPts val="0"/>
              </a:spcBef>
              <a:buNone/>
              <a:defRPr sz="1100" b="0" i="0" u="none" strike="noStrike" cap="none">
                <a:solidFill>
                  <a:srgbClr val="888888"/>
                </a:solidFill>
                <a:latin typeface="Calibri"/>
                <a:ea typeface="Calibri"/>
                <a:cs typeface="Calibri"/>
                <a:sym typeface="Calibri"/>
              </a:defRPr>
            </a:lvl6pPr>
            <a:lvl7pPr marL="0" lvl="6" indent="0" algn="r">
              <a:spcBef>
                <a:spcPts val="0"/>
              </a:spcBef>
              <a:buNone/>
              <a:defRPr sz="1100" b="0" i="0" u="none" strike="noStrike" cap="none">
                <a:solidFill>
                  <a:srgbClr val="888888"/>
                </a:solidFill>
                <a:latin typeface="Calibri"/>
                <a:ea typeface="Calibri"/>
                <a:cs typeface="Calibri"/>
                <a:sym typeface="Calibri"/>
              </a:defRPr>
            </a:lvl7pPr>
            <a:lvl8pPr marL="0" lvl="7" indent="0" algn="r">
              <a:spcBef>
                <a:spcPts val="0"/>
              </a:spcBef>
              <a:buNone/>
              <a:defRPr sz="1100" b="0" i="0" u="none" strike="noStrike" cap="none">
                <a:solidFill>
                  <a:srgbClr val="888888"/>
                </a:solidFill>
                <a:latin typeface="Calibri"/>
                <a:ea typeface="Calibri"/>
                <a:cs typeface="Calibri"/>
                <a:sym typeface="Calibri"/>
              </a:defRPr>
            </a:lvl8pPr>
            <a:lvl9pPr marL="0" lvl="8" indent="0" algn="r">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33"/>
          <p:cNvSpPr txBox="1">
            <a:spLocks noGrp="1"/>
          </p:cNvSpPr>
          <p:nvPr>
            <p:ph type="dt" idx="10"/>
          </p:nvPr>
        </p:nvSpPr>
        <p:spPr>
          <a:xfrm>
            <a:off x="6522446" y="6356356"/>
            <a:ext cx="10173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1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3"/>
          <p:cNvSpPr txBox="1">
            <a:spLocks noGrp="1"/>
          </p:cNvSpPr>
          <p:nvPr>
            <p:ph type="ftr" idx="11"/>
          </p:nvPr>
        </p:nvSpPr>
        <p:spPr>
          <a:xfrm>
            <a:off x="437255" y="6356356"/>
            <a:ext cx="58668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
        <p:cNvGrpSpPr/>
        <p:nvPr/>
      </p:nvGrpSpPr>
      <p:grpSpPr>
        <a:xfrm>
          <a:off x="0" y="0"/>
          <a:ext cx="0" cy="0"/>
          <a:chOff x="0" y="0"/>
          <a:chExt cx="0" cy="0"/>
        </a:xfrm>
      </p:grpSpPr>
      <p:sp>
        <p:nvSpPr>
          <p:cNvPr id="60" name="Google Shape;60;p34"/>
          <p:cNvSpPr txBox="1">
            <a:spLocks noGrp="1"/>
          </p:cNvSpPr>
          <p:nvPr>
            <p:ph type="sldNum" idx="12"/>
          </p:nvPr>
        </p:nvSpPr>
        <p:spPr>
          <a:xfrm>
            <a:off x="7758120" y="6356351"/>
            <a:ext cx="56583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34"/>
          <p:cNvSpPr txBox="1">
            <a:spLocks noGrp="1"/>
          </p:cNvSpPr>
          <p:nvPr>
            <p:ph type="dt" idx="10"/>
          </p:nvPr>
        </p:nvSpPr>
        <p:spPr>
          <a:xfrm>
            <a:off x="6522446" y="6356356"/>
            <a:ext cx="10173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4"/>
          <p:cNvSpPr txBox="1">
            <a:spLocks noGrp="1"/>
          </p:cNvSpPr>
          <p:nvPr>
            <p:ph type="ftr" idx="11"/>
          </p:nvPr>
        </p:nvSpPr>
        <p:spPr>
          <a:xfrm>
            <a:off x="437255" y="6356356"/>
            <a:ext cx="58668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4"/>
          <p:cNvSpPr>
            <a:spLocks noGrp="1"/>
          </p:cNvSpPr>
          <p:nvPr>
            <p:ph type="pic" idx="2"/>
          </p:nvPr>
        </p:nvSpPr>
        <p:spPr>
          <a:xfrm>
            <a:off x="437255" y="378947"/>
            <a:ext cx="7886702" cy="548210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36"/>
          <p:cNvSpPr txBox="1">
            <a:spLocks noGrp="1"/>
          </p:cNvSpPr>
          <p:nvPr>
            <p:ph type="title"/>
          </p:nvPr>
        </p:nvSpPr>
        <p:spPr>
          <a:xfrm>
            <a:off x="437256"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840029"/>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6"/>
          <p:cNvSpPr>
            <a:spLocks noGrp="1"/>
          </p:cNvSpPr>
          <p:nvPr>
            <p:ph type="pic" idx="2"/>
          </p:nvPr>
        </p:nvSpPr>
        <p:spPr>
          <a:xfrm>
            <a:off x="3694806"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Google Shape;74;p36"/>
          <p:cNvSpPr txBox="1">
            <a:spLocks noGrp="1"/>
          </p:cNvSpPr>
          <p:nvPr>
            <p:ph type="body" idx="1"/>
          </p:nvPr>
        </p:nvSpPr>
        <p:spPr>
          <a:xfrm>
            <a:off x="437256"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36"/>
          <p:cNvSpPr txBox="1">
            <a:spLocks noGrp="1"/>
          </p:cNvSpPr>
          <p:nvPr>
            <p:ph type="sldNum" idx="12"/>
          </p:nvPr>
        </p:nvSpPr>
        <p:spPr>
          <a:xfrm>
            <a:off x="7758120" y="6356351"/>
            <a:ext cx="56583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i="0" u="none" strike="noStrike" cap="none">
                <a:solidFill>
                  <a:srgbClr val="888888"/>
                </a:solidFill>
                <a:latin typeface="Calibri"/>
                <a:ea typeface="Calibri"/>
                <a:cs typeface="Calibri"/>
                <a:sym typeface="Calibri"/>
              </a:defRPr>
            </a:lvl1pPr>
            <a:lvl2pPr marL="0" lvl="1" indent="0" algn="r">
              <a:spcBef>
                <a:spcPts val="0"/>
              </a:spcBef>
              <a:buNone/>
              <a:defRPr sz="1100" b="0" i="0" u="none" strike="noStrike" cap="none">
                <a:solidFill>
                  <a:srgbClr val="888888"/>
                </a:solidFill>
                <a:latin typeface="Calibri"/>
                <a:ea typeface="Calibri"/>
                <a:cs typeface="Calibri"/>
                <a:sym typeface="Calibri"/>
              </a:defRPr>
            </a:lvl2pPr>
            <a:lvl3pPr marL="0" lvl="2" indent="0" algn="r">
              <a:spcBef>
                <a:spcPts val="0"/>
              </a:spcBef>
              <a:buNone/>
              <a:defRPr sz="1100" b="0" i="0" u="none" strike="noStrike" cap="none">
                <a:solidFill>
                  <a:srgbClr val="888888"/>
                </a:solidFill>
                <a:latin typeface="Calibri"/>
                <a:ea typeface="Calibri"/>
                <a:cs typeface="Calibri"/>
                <a:sym typeface="Calibri"/>
              </a:defRPr>
            </a:lvl3pPr>
            <a:lvl4pPr marL="0" lvl="3" indent="0" algn="r">
              <a:spcBef>
                <a:spcPts val="0"/>
              </a:spcBef>
              <a:buNone/>
              <a:defRPr sz="1100" b="0" i="0" u="none" strike="noStrike" cap="none">
                <a:solidFill>
                  <a:srgbClr val="888888"/>
                </a:solidFill>
                <a:latin typeface="Calibri"/>
                <a:ea typeface="Calibri"/>
                <a:cs typeface="Calibri"/>
                <a:sym typeface="Calibri"/>
              </a:defRPr>
            </a:lvl4pPr>
            <a:lvl5pPr marL="0" lvl="4" indent="0" algn="r">
              <a:spcBef>
                <a:spcPts val="0"/>
              </a:spcBef>
              <a:buNone/>
              <a:defRPr sz="1100" b="0" i="0" u="none" strike="noStrike" cap="none">
                <a:solidFill>
                  <a:srgbClr val="888888"/>
                </a:solidFill>
                <a:latin typeface="Calibri"/>
                <a:ea typeface="Calibri"/>
                <a:cs typeface="Calibri"/>
                <a:sym typeface="Calibri"/>
              </a:defRPr>
            </a:lvl5pPr>
            <a:lvl6pPr marL="0" lvl="5" indent="0" algn="r">
              <a:spcBef>
                <a:spcPts val="0"/>
              </a:spcBef>
              <a:buNone/>
              <a:defRPr sz="1100" b="0" i="0" u="none" strike="noStrike" cap="none">
                <a:solidFill>
                  <a:srgbClr val="888888"/>
                </a:solidFill>
                <a:latin typeface="Calibri"/>
                <a:ea typeface="Calibri"/>
                <a:cs typeface="Calibri"/>
                <a:sym typeface="Calibri"/>
              </a:defRPr>
            </a:lvl6pPr>
            <a:lvl7pPr marL="0" lvl="6" indent="0" algn="r">
              <a:spcBef>
                <a:spcPts val="0"/>
              </a:spcBef>
              <a:buNone/>
              <a:defRPr sz="1100" b="0" i="0" u="none" strike="noStrike" cap="none">
                <a:solidFill>
                  <a:srgbClr val="888888"/>
                </a:solidFill>
                <a:latin typeface="Calibri"/>
                <a:ea typeface="Calibri"/>
                <a:cs typeface="Calibri"/>
                <a:sym typeface="Calibri"/>
              </a:defRPr>
            </a:lvl7pPr>
            <a:lvl8pPr marL="0" lvl="7" indent="0" algn="r">
              <a:spcBef>
                <a:spcPts val="0"/>
              </a:spcBef>
              <a:buNone/>
              <a:defRPr sz="1100" b="0" i="0" u="none" strike="noStrike" cap="none">
                <a:solidFill>
                  <a:srgbClr val="888888"/>
                </a:solidFill>
                <a:latin typeface="Calibri"/>
                <a:ea typeface="Calibri"/>
                <a:cs typeface="Calibri"/>
                <a:sym typeface="Calibri"/>
              </a:defRPr>
            </a:lvl8pPr>
            <a:lvl9pPr marL="0" lvl="8" indent="0" algn="r">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36"/>
          <p:cNvSpPr txBox="1">
            <a:spLocks noGrp="1"/>
          </p:cNvSpPr>
          <p:nvPr>
            <p:ph type="dt" idx="10"/>
          </p:nvPr>
        </p:nvSpPr>
        <p:spPr>
          <a:xfrm>
            <a:off x="6522446" y="6356356"/>
            <a:ext cx="10173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1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6"/>
          <p:cNvSpPr txBox="1">
            <a:spLocks noGrp="1"/>
          </p:cNvSpPr>
          <p:nvPr>
            <p:ph type="ftr" idx="11"/>
          </p:nvPr>
        </p:nvSpPr>
        <p:spPr>
          <a:xfrm>
            <a:off x="437255" y="6356356"/>
            <a:ext cx="58668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37256"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840029"/>
              </a:buClr>
              <a:buSzPts val="4400"/>
              <a:buFont typeface="Arial"/>
              <a:buNone/>
              <a:defRPr sz="4400" b="0" i="0" u="none" strike="noStrike" cap="none">
                <a:solidFill>
                  <a:srgbClr val="84002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437256"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26"/>
          <p:cNvPicPr preferRelativeResize="0"/>
          <p:nvPr/>
        </p:nvPicPr>
        <p:blipFill rotWithShape="1">
          <a:blip r:embed="rId10">
            <a:alphaModFix/>
          </a:blip>
          <a:srcRect/>
          <a:stretch/>
        </p:blipFill>
        <p:spPr>
          <a:xfrm rot="10800000">
            <a:off x="8572500" y="0"/>
            <a:ext cx="571500" cy="6858000"/>
          </a:xfrm>
          <a:prstGeom prst="rect">
            <a:avLst/>
          </a:prstGeom>
          <a:noFill/>
          <a:ln>
            <a:noFill/>
          </a:ln>
        </p:spPr>
      </p:pic>
      <p:sp>
        <p:nvSpPr>
          <p:cNvPr id="13" name="Google Shape;13;p26"/>
          <p:cNvSpPr txBox="1">
            <a:spLocks noGrp="1"/>
          </p:cNvSpPr>
          <p:nvPr>
            <p:ph type="sldNum" idx="12"/>
          </p:nvPr>
        </p:nvSpPr>
        <p:spPr>
          <a:xfrm>
            <a:off x="7758120" y="6356351"/>
            <a:ext cx="565836"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26"/>
          <p:cNvPicPr preferRelativeResize="0"/>
          <p:nvPr/>
        </p:nvPicPr>
        <p:blipFill rotWithShape="1">
          <a:blip r:embed="rId11">
            <a:alphaModFix/>
          </a:blip>
          <a:srcRect/>
          <a:stretch/>
        </p:blipFill>
        <p:spPr>
          <a:xfrm>
            <a:off x="8653602" y="6345795"/>
            <a:ext cx="409296" cy="375680"/>
          </a:xfrm>
          <a:prstGeom prst="rect">
            <a:avLst/>
          </a:prstGeom>
          <a:noFill/>
          <a:ln>
            <a:noFill/>
          </a:ln>
        </p:spPr>
      </p:pic>
      <p:sp>
        <p:nvSpPr>
          <p:cNvPr id="15" name="Google Shape;15;p26"/>
          <p:cNvSpPr txBox="1">
            <a:spLocks noGrp="1"/>
          </p:cNvSpPr>
          <p:nvPr>
            <p:ph type="dt" idx="10"/>
          </p:nvPr>
        </p:nvSpPr>
        <p:spPr>
          <a:xfrm>
            <a:off x="6522446" y="6356356"/>
            <a:ext cx="1017375"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6"/>
          <p:cNvSpPr txBox="1">
            <a:spLocks noGrp="1"/>
          </p:cNvSpPr>
          <p:nvPr>
            <p:ph type="ftr" idx="11"/>
          </p:nvPr>
        </p:nvSpPr>
        <p:spPr>
          <a:xfrm>
            <a:off x="437255" y="6356356"/>
            <a:ext cx="586689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hyperlink" Target="mailto:leah.sandler@kpu.c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ctrTitle"/>
          </p:nvPr>
        </p:nvSpPr>
        <p:spPr>
          <a:xfrm>
            <a:off x="685800" y="1146089"/>
            <a:ext cx="77724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Arial"/>
              <a:buNone/>
            </a:pPr>
            <a:r>
              <a:rPr lang="en-US" sz="5400" b="0"/>
              <a:t>Integrating hogs in a cover-vegetable rotation for healthy soils</a:t>
            </a:r>
            <a:endParaRPr sz="5400"/>
          </a:p>
        </p:txBody>
      </p:sp>
      <p:sp>
        <p:nvSpPr>
          <p:cNvPr id="84" name="Google Shape;84;p1"/>
          <p:cNvSpPr txBox="1">
            <a:spLocks noGrp="1"/>
          </p:cNvSpPr>
          <p:nvPr>
            <p:ph type="subTitle" idx="1"/>
          </p:nvPr>
        </p:nvSpPr>
        <p:spPr>
          <a:xfrm>
            <a:off x="258000" y="3687100"/>
            <a:ext cx="8628000" cy="8481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lt1"/>
              </a:buClr>
              <a:buSzPts val="2400"/>
              <a:buNone/>
            </a:pPr>
            <a:r>
              <a:rPr lang="en-US" dirty="0"/>
              <a:t>February, 22, 2022 – WWSA/CWSS annual conference</a:t>
            </a:r>
            <a:endParaRPr dirty="0"/>
          </a:p>
          <a:p>
            <a:pPr marL="0" lvl="0" indent="0" algn="ctr" rtl="0">
              <a:lnSpc>
                <a:spcPct val="90000"/>
              </a:lnSpc>
              <a:spcBef>
                <a:spcPts val="0"/>
              </a:spcBef>
              <a:spcAft>
                <a:spcPts val="0"/>
              </a:spcAft>
              <a:buClr>
                <a:schemeClr val="lt1"/>
              </a:buClr>
              <a:buSzPts val="2400"/>
              <a:buNone/>
            </a:pPr>
            <a:endParaRPr dirty="0"/>
          </a:p>
          <a:p>
            <a:pPr marL="0" lvl="0" indent="0" algn="ctr" rtl="0">
              <a:lnSpc>
                <a:spcPct val="90000"/>
              </a:lnSpc>
              <a:spcBef>
                <a:spcPts val="0"/>
              </a:spcBef>
              <a:spcAft>
                <a:spcPts val="0"/>
              </a:spcAft>
              <a:buClr>
                <a:schemeClr val="lt1"/>
              </a:buClr>
              <a:buSzPts val="2400"/>
              <a:buNone/>
            </a:pPr>
            <a:r>
              <a:rPr lang="en-US" dirty="0"/>
              <a:t>Leah Sandler and Micheal Robinson, Research Associates</a:t>
            </a:r>
            <a:endParaRPr dirty="0"/>
          </a:p>
        </p:txBody>
      </p:sp>
      <p:sp>
        <p:nvSpPr>
          <p:cNvPr id="85" name="Google Shape;85;p1"/>
          <p:cNvSpPr txBox="1"/>
          <p:nvPr/>
        </p:nvSpPr>
        <p:spPr>
          <a:xfrm>
            <a:off x="1143000" y="6193957"/>
            <a:ext cx="6858000" cy="33841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b="1" i="0" u="none" strike="noStrike" cap="none">
                <a:solidFill>
                  <a:schemeClr val="lt1"/>
                </a:solidFill>
                <a:latin typeface="Arial"/>
                <a:ea typeface="Arial"/>
                <a:cs typeface="Arial"/>
                <a:sym typeface="Arial"/>
              </a:rPr>
              <a:t>The Institute for Sustainable Food Systems</a:t>
            </a:r>
            <a:endParaRPr/>
          </a:p>
        </p:txBody>
      </p:sp>
    </p:spTree>
  </p:cSld>
  <p:clrMapOvr>
    <a:masterClrMapping/>
  </p:clrMapOvr>
  <mc:AlternateContent xmlns:mc="http://schemas.openxmlformats.org/markup-compatibility/2006" xmlns:p14="http://schemas.microsoft.com/office/powerpoint/2010/main">
    <mc:Choice Requires="p14">
      <p:transition spd="slow" p14:dur="2000" advTm="31979"/>
    </mc:Choice>
    <mc:Fallback xmlns="">
      <p:transition spd="slow" advTm="3197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pic>
        <p:nvPicPr>
          <p:cNvPr id="180" name="Google Shape;180;p10" descr="A picture containing grass, sky, outdoor, field&#10;&#10;Description automatically generated"/>
          <p:cNvPicPr preferRelativeResize="0">
            <a:picLocks noGrp="1"/>
          </p:cNvPicPr>
          <p:nvPr>
            <p:ph type="body" idx="1"/>
          </p:nvPr>
        </p:nvPicPr>
        <p:blipFill rotWithShape="1">
          <a:blip r:embed="rId3">
            <a:alphaModFix/>
          </a:blip>
          <a:srcRect/>
          <a:stretch/>
        </p:blipFill>
        <p:spPr>
          <a:xfrm>
            <a:off x="20" y="10"/>
            <a:ext cx="9143980" cy="6857990"/>
          </a:xfrm>
          <a:prstGeom prst="rect">
            <a:avLst/>
          </a:prstGeom>
          <a:noFill/>
          <a:ln>
            <a:noFill/>
          </a:ln>
        </p:spPr>
      </p:pic>
      <p:sp>
        <p:nvSpPr>
          <p:cNvPr id="181" name="Google Shape;181;p10"/>
          <p:cNvSpPr/>
          <p:nvPr/>
        </p:nvSpPr>
        <p:spPr>
          <a:xfrm>
            <a:off x="0" y="428852"/>
            <a:ext cx="9144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2" name="Google Shape;182;p10"/>
          <p:cNvSpPr txBox="1">
            <a:spLocks noGrp="1"/>
          </p:cNvSpPr>
          <p:nvPr>
            <p:ph type="title"/>
          </p:nvPr>
        </p:nvSpPr>
        <p:spPr>
          <a:xfrm>
            <a:off x="392906" y="425950"/>
            <a:ext cx="8408194"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100"/>
              <a:buFont typeface="Arial"/>
              <a:buNone/>
            </a:pPr>
            <a:r>
              <a:rPr lang="en-US" sz="3100">
                <a:solidFill>
                  <a:srgbClr val="262626"/>
                </a:solidFill>
              </a:rPr>
              <a:t>July 2 - fencing into spring cover </a:t>
            </a:r>
            <a:endParaRPr/>
          </a:p>
        </p:txBody>
      </p:sp>
      <p:cxnSp>
        <p:nvCxnSpPr>
          <p:cNvPr id="183" name="Google Shape;183;p10"/>
          <p:cNvCxnSpPr/>
          <p:nvPr/>
        </p:nvCxnSpPr>
        <p:spPr>
          <a:xfrm>
            <a:off x="0" y="350693"/>
            <a:ext cx="9144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184" name="Google Shape;184;p10"/>
          <p:cNvCxnSpPr/>
          <p:nvPr/>
        </p:nvCxnSpPr>
        <p:spPr>
          <a:xfrm>
            <a:off x="0" y="1243562"/>
            <a:ext cx="9144000" cy="0"/>
          </a:xfrm>
          <a:prstGeom prst="straightConnector1">
            <a:avLst/>
          </a:prstGeom>
          <a:noFill/>
          <a:ln w="41275" cap="flat" cmpd="sng">
            <a:solidFill>
              <a:schemeClr val="lt1">
                <a:alpha val="89803"/>
              </a:schemeClr>
            </a:solidFill>
            <a:prstDash val="solid"/>
            <a:miter lim="800000"/>
            <a:headEnd type="none" w="sm" len="sm"/>
            <a:tailEnd type="none" w="sm" len="sm"/>
          </a:ln>
        </p:spPr>
      </p:cxnSp>
      <p:sp>
        <p:nvSpPr>
          <p:cNvPr id="185" name="Google Shape;185;p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200">
                <a:solidFill>
                  <a:srgbClr val="FFFFFF"/>
                </a:solidFill>
              </a:rPr>
              <a:t>10</a:t>
            </a:fld>
            <a:endParaRPr sz="12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2101"/>
    </mc:Choice>
    <mc:Fallback xmlns="">
      <p:transition spd="slow" advTm="1210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pic>
        <p:nvPicPr>
          <p:cNvPr id="196" name="Google Shape;196;p12" descr="A picture containing grass, sky, outdoor, field&#10;&#10;Description automatically generated"/>
          <p:cNvPicPr preferRelativeResize="0">
            <a:picLocks noGrp="1"/>
          </p:cNvPicPr>
          <p:nvPr>
            <p:ph type="body" idx="1"/>
          </p:nvPr>
        </p:nvPicPr>
        <p:blipFill rotWithShape="1">
          <a:blip r:embed="rId3">
            <a:alphaModFix/>
          </a:blip>
          <a:srcRect/>
          <a:stretch/>
        </p:blipFill>
        <p:spPr>
          <a:xfrm>
            <a:off x="20" y="10"/>
            <a:ext cx="9143980" cy="6857990"/>
          </a:xfrm>
          <a:prstGeom prst="rect">
            <a:avLst/>
          </a:prstGeom>
          <a:noFill/>
          <a:ln>
            <a:noFill/>
          </a:ln>
        </p:spPr>
      </p:pic>
      <p:sp>
        <p:nvSpPr>
          <p:cNvPr id="197" name="Google Shape;197;p12"/>
          <p:cNvSpPr/>
          <p:nvPr/>
        </p:nvSpPr>
        <p:spPr>
          <a:xfrm>
            <a:off x="0" y="428852"/>
            <a:ext cx="9144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12"/>
          <p:cNvSpPr txBox="1">
            <a:spLocks noGrp="1"/>
          </p:cNvSpPr>
          <p:nvPr>
            <p:ph type="title"/>
          </p:nvPr>
        </p:nvSpPr>
        <p:spPr>
          <a:xfrm>
            <a:off x="392906" y="425950"/>
            <a:ext cx="8408194"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100"/>
              <a:buFont typeface="Arial"/>
              <a:buNone/>
            </a:pPr>
            <a:r>
              <a:rPr lang="en-US" sz="3100">
                <a:solidFill>
                  <a:srgbClr val="262626"/>
                </a:solidFill>
              </a:rPr>
              <a:t>July 2 – pigs into main plots</a:t>
            </a:r>
            <a:endParaRPr/>
          </a:p>
        </p:txBody>
      </p:sp>
      <p:cxnSp>
        <p:nvCxnSpPr>
          <p:cNvPr id="199" name="Google Shape;199;p12"/>
          <p:cNvCxnSpPr/>
          <p:nvPr/>
        </p:nvCxnSpPr>
        <p:spPr>
          <a:xfrm>
            <a:off x="0" y="350693"/>
            <a:ext cx="9144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200" name="Google Shape;200;p12"/>
          <p:cNvCxnSpPr/>
          <p:nvPr/>
        </p:nvCxnSpPr>
        <p:spPr>
          <a:xfrm>
            <a:off x="0" y="1243562"/>
            <a:ext cx="9144000" cy="0"/>
          </a:xfrm>
          <a:prstGeom prst="straightConnector1">
            <a:avLst/>
          </a:prstGeom>
          <a:noFill/>
          <a:ln w="41275" cap="flat" cmpd="sng">
            <a:solidFill>
              <a:schemeClr val="lt1">
                <a:alpha val="89803"/>
              </a:schemeClr>
            </a:solidFill>
            <a:prstDash val="solid"/>
            <a:miter lim="800000"/>
            <a:headEnd type="none" w="sm" len="sm"/>
            <a:tailEnd type="none" w="sm" len="sm"/>
          </a:ln>
        </p:spPr>
      </p:cxnSp>
      <p:sp>
        <p:nvSpPr>
          <p:cNvPr id="201" name="Google Shape;201;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200">
                <a:solidFill>
                  <a:srgbClr val="FFFFFF"/>
                </a:solidFill>
              </a:rPr>
              <a:t>11</a:t>
            </a:fld>
            <a:endParaRPr sz="12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2921"/>
    </mc:Choice>
    <mc:Fallback xmlns="">
      <p:transition spd="slow" advTm="1292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a:spLocks noGrp="1"/>
          </p:cNvSpPr>
          <p:nvPr>
            <p:ph type="sldNum" idx="12"/>
          </p:nvPr>
        </p:nvSpPr>
        <p:spPr>
          <a:xfrm>
            <a:off x="7758120" y="6356351"/>
            <a:ext cx="565836"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17" name="Google Shape;217;p14"/>
          <p:cNvPicPr preferRelativeResize="0"/>
          <p:nvPr/>
        </p:nvPicPr>
        <p:blipFill rotWithShape="1">
          <a:blip r:embed="rId3">
            <a:alphaModFix/>
          </a:blip>
          <a:srcRect/>
          <a:stretch/>
        </p:blipFill>
        <p:spPr>
          <a:xfrm>
            <a:off x="2000250" y="0"/>
            <a:ext cx="5237458"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5519"/>
    </mc:Choice>
    <mc:Fallback xmlns="">
      <p:transition spd="slow" advTm="551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pic>
        <p:nvPicPr>
          <p:cNvPr id="222" name="Google Shape;222;p15" descr="A picture containing outdoor, grass, green, plant&#10;&#10;Description automatically generated"/>
          <p:cNvPicPr preferRelativeResize="0"/>
          <p:nvPr/>
        </p:nvPicPr>
        <p:blipFill rotWithShape="1">
          <a:blip r:embed="rId3">
            <a:alphaModFix/>
          </a:blip>
          <a:srcRect/>
          <a:stretch/>
        </p:blipFill>
        <p:spPr>
          <a:xfrm>
            <a:off x="20" y="10"/>
            <a:ext cx="9143980" cy="6857990"/>
          </a:xfrm>
          <a:prstGeom prst="rect">
            <a:avLst/>
          </a:prstGeom>
          <a:noFill/>
          <a:ln>
            <a:noFill/>
          </a:ln>
        </p:spPr>
      </p:pic>
      <p:sp>
        <p:nvSpPr>
          <p:cNvPr id="223" name="Google Shape;223;p15"/>
          <p:cNvSpPr/>
          <p:nvPr/>
        </p:nvSpPr>
        <p:spPr>
          <a:xfrm>
            <a:off x="0" y="428852"/>
            <a:ext cx="9144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4" name="Google Shape;224;p15"/>
          <p:cNvSpPr txBox="1">
            <a:spLocks noGrp="1"/>
          </p:cNvSpPr>
          <p:nvPr>
            <p:ph type="title"/>
          </p:nvPr>
        </p:nvSpPr>
        <p:spPr>
          <a:xfrm>
            <a:off x="392906" y="425950"/>
            <a:ext cx="8408194"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100"/>
              <a:buFont typeface="Arial"/>
              <a:buNone/>
            </a:pPr>
            <a:r>
              <a:rPr lang="en-US" sz="3100">
                <a:solidFill>
                  <a:srgbClr val="262626"/>
                </a:solidFill>
              </a:rPr>
              <a:t>Aug. 17 – summer cover crop</a:t>
            </a:r>
            <a:endParaRPr/>
          </a:p>
        </p:txBody>
      </p:sp>
      <p:cxnSp>
        <p:nvCxnSpPr>
          <p:cNvPr id="225" name="Google Shape;225;p15"/>
          <p:cNvCxnSpPr/>
          <p:nvPr/>
        </p:nvCxnSpPr>
        <p:spPr>
          <a:xfrm>
            <a:off x="0" y="350693"/>
            <a:ext cx="9144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226" name="Google Shape;226;p15"/>
          <p:cNvCxnSpPr/>
          <p:nvPr/>
        </p:nvCxnSpPr>
        <p:spPr>
          <a:xfrm>
            <a:off x="0" y="1243562"/>
            <a:ext cx="9144000" cy="0"/>
          </a:xfrm>
          <a:prstGeom prst="straightConnector1">
            <a:avLst/>
          </a:prstGeom>
          <a:noFill/>
          <a:ln w="41275" cap="flat" cmpd="sng">
            <a:solidFill>
              <a:schemeClr val="lt1">
                <a:alpha val="89803"/>
              </a:schemeClr>
            </a:solidFill>
            <a:prstDash val="solid"/>
            <a:miter lim="800000"/>
            <a:headEnd type="none" w="sm" len="sm"/>
            <a:tailEnd type="none" w="sm" len="sm"/>
          </a:ln>
        </p:spPr>
      </p:cxnSp>
      <p:sp>
        <p:nvSpPr>
          <p:cNvPr id="227" name="Google Shape;227;p1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rgbClr val="FFFFFF"/>
                </a:solidFill>
              </a:rPr>
              <a:t>13</a:t>
            </a:fld>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6607"/>
    </mc:Choice>
    <mc:Fallback xmlns="">
      <p:transition spd="slow" advTm="1660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pic>
        <p:nvPicPr>
          <p:cNvPr id="248" name="Google Shape;248;p18" descr="A picture containing grass, sky, outdoor, field&#10;&#10;Description automatically generated"/>
          <p:cNvPicPr preferRelativeResize="0">
            <a:picLocks noGrp="1"/>
          </p:cNvPicPr>
          <p:nvPr>
            <p:ph type="body" idx="1"/>
          </p:nvPr>
        </p:nvPicPr>
        <p:blipFill rotWithShape="1">
          <a:blip r:embed="rId3">
            <a:alphaModFix/>
          </a:blip>
          <a:srcRect/>
          <a:stretch/>
        </p:blipFill>
        <p:spPr>
          <a:xfrm>
            <a:off x="20" y="10"/>
            <a:ext cx="9143980" cy="6857990"/>
          </a:xfrm>
          <a:prstGeom prst="rect">
            <a:avLst/>
          </a:prstGeom>
          <a:noFill/>
          <a:ln>
            <a:noFill/>
          </a:ln>
        </p:spPr>
      </p:pic>
      <p:sp>
        <p:nvSpPr>
          <p:cNvPr id="249" name="Google Shape;249;p18"/>
          <p:cNvSpPr/>
          <p:nvPr/>
        </p:nvSpPr>
        <p:spPr>
          <a:xfrm>
            <a:off x="0" y="428852"/>
            <a:ext cx="9144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0" name="Google Shape;250;p18"/>
          <p:cNvSpPr txBox="1">
            <a:spLocks noGrp="1"/>
          </p:cNvSpPr>
          <p:nvPr>
            <p:ph type="title"/>
          </p:nvPr>
        </p:nvSpPr>
        <p:spPr>
          <a:xfrm>
            <a:off x="392906" y="425950"/>
            <a:ext cx="8408194"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100"/>
              <a:buFont typeface="Arial"/>
              <a:buNone/>
            </a:pPr>
            <a:r>
              <a:rPr lang="en-US" sz="3100">
                <a:solidFill>
                  <a:srgbClr val="262626"/>
                </a:solidFill>
              </a:rPr>
              <a:t>Sept. 30 - tillage plots</a:t>
            </a:r>
            <a:endParaRPr/>
          </a:p>
        </p:txBody>
      </p:sp>
      <p:cxnSp>
        <p:nvCxnSpPr>
          <p:cNvPr id="251" name="Google Shape;251;p18"/>
          <p:cNvCxnSpPr/>
          <p:nvPr/>
        </p:nvCxnSpPr>
        <p:spPr>
          <a:xfrm>
            <a:off x="0" y="350693"/>
            <a:ext cx="9144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252" name="Google Shape;252;p18"/>
          <p:cNvCxnSpPr/>
          <p:nvPr/>
        </p:nvCxnSpPr>
        <p:spPr>
          <a:xfrm>
            <a:off x="0" y="1243562"/>
            <a:ext cx="9144000" cy="0"/>
          </a:xfrm>
          <a:prstGeom prst="straightConnector1">
            <a:avLst/>
          </a:prstGeom>
          <a:noFill/>
          <a:ln w="41275" cap="flat" cmpd="sng">
            <a:solidFill>
              <a:schemeClr val="lt1">
                <a:alpha val="89803"/>
              </a:schemeClr>
            </a:solidFill>
            <a:prstDash val="solid"/>
            <a:miter lim="800000"/>
            <a:headEnd type="none" w="sm" len="sm"/>
            <a:tailEnd type="none" w="sm" len="sm"/>
          </a:ln>
        </p:spPr>
      </p:cxnSp>
      <p:sp>
        <p:nvSpPr>
          <p:cNvPr id="253" name="Google Shape;253;p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200">
                <a:solidFill>
                  <a:srgbClr val="FFFFFF"/>
                </a:solidFill>
              </a:rPr>
              <a:t>14</a:t>
            </a:fld>
            <a:endParaRPr sz="12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9392"/>
    </mc:Choice>
    <mc:Fallback xmlns="">
      <p:transition spd="slow" advTm="939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pic>
        <p:nvPicPr>
          <p:cNvPr id="258" name="Google Shape;258;p19" descr="A picture containing grass, sky, outdoor, field&#10;&#10;Description automatically generated"/>
          <p:cNvPicPr preferRelativeResize="0">
            <a:picLocks noGrp="1"/>
          </p:cNvPicPr>
          <p:nvPr>
            <p:ph type="body" idx="1"/>
          </p:nvPr>
        </p:nvPicPr>
        <p:blipFill rotWithShape="1">
          <a:blip r:embed="rId3">
            <a:alphaModFix/>
          </a:blip>
          <a:srcRect/>
          <a:stretch/>
        </p:blipFill>
        <p:spPr>
          <a:xfrm>
            <a:off x="20" y="10"/>
            <a:ext cx="9143980" cy="6857990"/>
          </a:xfrm>
          <a:prstGeom prst="rect">
            <a:avLst/>
          </a:prstGeom>
          <a:noFill/>
          <a:ln>
            <a:noFill/>
          </a:ln>
        </p:spPr>
      </p:pic>
      <p:sp>
        <p:nvSpPr>
          <p:cNvPr id="259" name="Google Shape;259;p19"/>
          <p:cNvSpPr/>
          <p:nvPr/>
        </p:nvSpPr>
        <p:spPr>
          <a:xfrm>
            <a:off x="0" y="428852"/>
            <a:ext cx="9144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0" name="Google Shape;260;p19"/>
          <p:cNvSpPr txBox="1">
            <a:spLocks noGrp="1"/>
          </p:cNvSpPr>
          <p:nvPr>
            <p:ph type="title"/>
          </p:nvPr>
        </p:nvSpPr>
        <p:spPr>
          <a:xfrm>
            <a:off x="392906" y="425950"/>
            <a:ext cx="8408194"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100"/>
              <a:buFont typeface="Arial"/>
              <a:buNone/>
            </a:pPr>
            <a:r>
              <a:rPr lang="en-US" sz="3100">
                <a:solidFill>
                  <a:srgbClr val="262626"/>
                </a:solidFill>
              </a:rPr>
              <a:t>Sept. 30 - hog plots</a:t>
            </a:r>
            <a:endParaRPr/>
          </a:p>
        </p:txBody>
      </p:sp>
      <p:cxnSp>
        <p:nvCxnSpPr>
          <p:cNvPr id="261" name="Google Shape;261;p19"/>
          <p:cNvCxnSpPr/>
          <p:nvPr/>
        </p:nvCxnSpPr>
        <p:spPr>
          <a:xfrm>
            <a:off x="0" y="350693"/>
            <a:ext cx="9144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262" name="Google Shape;262;p19"/>
          <p:cNvCxnSpPr/>
          <p:nvPr/>
        </p:nvCxnSpPr>
        <p:spPr>
          <a:xfrm>
            <a:off x="0" y="1243562"/>
            <a:ext cx="9144000" cy="0"/>
          </a:xfrm>
          <a:prstGeom prst="straightConnector1">
            <a:avLst/>
          </a:prstGeom>
          <a:noFill/>
          <a:ln w="41275" cap="flat" cmpd="sng">
            <a:solidFill>
              <a:schemeClr val="lt1">
                <a:alpha val="89803"/>
              </a:schemeClr>
            </a:solidFill>
            <a:prstDash val="solid"/>
            <a:miter lim="800000"/>
            <a:headEnd type="none" w="sm" len="sm"/>
            <a:tailEnd type="none" w="sm" len="sm"/>
          </a:ln>
        </p:spPr>
      </p:cxnSp>
      <p:sp>
        <p:nvSpPr>
          <p:cNvPr id="263" name="Google Shape;263;p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200">
                <a:solidFill>
                  <a:srgbClr val="FFFFFF"/>
                </a:solidFill>
              </a:rPr>
              <a:t>15</a:t>
            </a:fld>
            <a:endParaRPr sz="12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5910"/>
    </mc:Choice>
    <mc:Fallback xmlns="">
      <p:transition spd="slow" advTm="1591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1"/>
          <p:cNvSpPr txBox="1">
            <a:spLocks noGrp="1"/>
          </p:cNvSpPr>
          <p:nvPr>
            <p:ph type="title"/>
          </p:nvPr>
        </p:nvSpPr>
        <p:spPr>
          <a:xfrm>
            <a:off x="437256"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0029"/>
              </a:buClr>
              <a:buSzPts val="4400"/>
              <a:buFont typeface="Arial"/>
              <a:buNone/>
            </a:pPr>
            <a:r>
              <a:rPr lang="en-US"/>
              <a:t>Materials and methods</a:t>
            </a:r>
            <a:endParaRPr/>
          </a:p>
        </p:txBody>
      </p:sp>
      <p:sp>
        <p:nvSpPr>
          <p:cNvPr id="278" name="Google Shape;278;p21"/>
          <p:cNvSpPr txBox="1">
            <a:spLocks noGrp="1"/>
          </p:cNvSpPr>
          <p:nvPr>
            <p:ph type="body" idx="1"/>
          </p:nvPr>
        </p:nvSpPr>
        <p:spPr>
          <a:xfrm>
            <a:off x="438912" y="1825625"/>
            <a:ext cx="78867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t>Vegetables following hogs – butternut squash, sweet corn</a:t>
            </a:r>
            <a:endParaRPr dirty="0"/>
          </a:p>
          <a:p>
            <a:pPr marL="228600" lvl="0" indent="-228600" algn="l" rtl="0">
              <a:lnSpc>
                <a:spcPct val="90000"/>
              </a:lnSpc>
              <a:spcBef>
                <a:spcPts val="1000"/>
              </a:spcBef>
              <a:spcAft>
                <a:spcPts val="0"/>
              </a:spcAft>
              <a:buClr>
                <a:schemeClr val="dk1"/>
              </a:buClr>
              <a:buSzPts val="2800"/>
              <a:buChar char="•"/>
            </a:pPr>
            <a:r>
              <a:rPr lang="en-US" dirty="0"/>
              <a:t>2 and 6 rows per main plot</a:t>
            </a:r>
            <a:endParaRPr dirty="0"/>
          </a:p>
          <a:p>
            <a:pPr marL="228600" lvl="0" indent="-228600" algn="l" rtl="0">
              <a:lnSpc>
                <a:spcPct val="90000"/>
              </a:lnSpc>
              <a:spcBef>
                <a:spcPts val="1000"/>
              </a:spcBef>
              <a:spcAft>
                <a:spcPts val="0"/>
              </a:spcAft>
              <a:buClr>
                <a:schemeClr val="dk1"/>
              </a:buClr>
              <a:buSzPts val="2800"/>
              <a:buChar char="•"/>
            </a:pPr>
            <a:r>
              <a:rPr lang="en-US" dirty="0"/>
              <a:t>Sampling</a:t>
            </a:r>
          </a:p>
          <a:p>
            <a:pPr marL="685800" lvl="1" indent="-228600" algn="l" rtl="0">
              <a:lnSpc>
                <a:spcPct val="90000"/>
              </a:lnSpc>
              <a:spcBef>
                <a:spcPts val="500"/>
              </a:spcBef>
              <a:spcAft>
                <a:spcPts val="0"/>
              </a:spcAft>
              <a:buClr>
                <a:schemeClr val="dk1"/>
              </a:buClr>
              <a:buSzPts val="2400"/>
              <a:buChar char="•"/>
            </a:pPr>
            <a:r>
              <a:rPr lang="en-US" dirty="0"/>
              <a:t>Weed percent cover, number, type throughout crop establishment</a:t>
            </a:r>
            <a:endParaRPr dirty="0"/>
          </a:p>
          <a:p>
            <a:pPr marL="685800" lvl="1" indent="-228600" algn="l" rtl="0">
              <a:lnSpc>
                <a:spcPct val="90000"/>
              </a:lnSpc>
              <a:spcBef>
                <a:spcPts val="500"/>
              </a:spcBef>
              <a:spcAft>
                <a:spcPts val="0"/>
              </a:spcAft>
              <a:buClr>
                <a:schemeClr val="dk1"/>
              </a:buClr>
              <a:buSzPts val="2400"/>
              <a:buChar char="•"/>
            </a:pPr>
            <a:r>
              <a:rPr lang="en-US" dirty="0"/>
              <a:t>Yield and crop performance</a:t>
            </a:r>
          </a:p>
          <a:p>
            <a:pPr indent="-457200">
              <a:buSzPts val="2400"/>
            </a:pPr>
            <a:r>
              <a:rPr lang="en-US" dirty="0"/>
              <a:t>ANOVA</a:t>
            </a:r>
          </a:p>
          <a:p>
            <a:pPr lvl="1" indent="-457200">
              <a:buSzPts val="2400"/>
            </a:pPr>
            <a:r>
              <a:rPr lang="en-US" dirty="0"/>
              <a:t>Fixed effects: treatment, year; Random effects: block </a:t>
            </a:r>
          </a:p>
          <a:p>
            <a:pPr lvl="1" indent="-457200">
              <a:buSzPts val="2400"/>
            </a:pPr>
            <a:r>
              <a:rPr lang="en-US" i="1" dirty="0"/>
              <a:t>p</a:t>
            </a:r>
            <a:r>
              <a:rPr lang="en-US" dirty="0"/>
              <a:t> ≤ 0.05</a:t>
            </a:r>
          </a:p>
          <a:p>
            <a:pPr marL="457200" lvl="1" indent="0" algn="l" rtl="0">
              <a:lnSpc>
                <a:spcPct val="90000"/>
              </a:lnSpc>
              <a:spcBef>
                <a:spcPts val="500"/>
              </a:spcBef>
              <a:spcAft>
                <a:spcPts val="0"/>
              </a:spcAft>
              <a:buClr>
                <a:schemeClr val="dk1"/>
              </a:buClr>
              <a:buSzPts val="2400"/>
              <a:buNone/>
            </a:pPr>
            <a:endParaRPr lang="en-US" dirty="0"/>
          </a:p>
          <a:p>
            <a:pPr marL="457200" lvl="1" indent="0" algn="l" rtl="0">
              <a:lnSpc>
                <a:spcPct val="90000"/>
              </a:lnSpc>
              <a:spcBef>
                <a:spcPts val="500"/>
              </a:spcBef>
              <a:spcAft>
                <a:spcPts val="0"/>
              </a:spcAft>
              <a:buClr>
                <a:schemeClr val="dk1"/>
              </a:buClr>
              <a:buSzPts val="2400"/>
              <a:buNone/>
            </a:pPr>
            <a:endParaRPr dirty="0"/>
          </a:p>
        </p:txBody>
      </p:sp>
      <p:sp>
        <p:nvSpPr>
          <p:cNvPr id="279" name="Google Shape;279;p21"/>
          <p:cNvSpPr txBox="1">
            <a:spLocks noGrp="1"/>
          </p:cNvSpPr>
          <p:nvPr>
            <p:ph type="sldNum" idx="12"/>
          </p:nvPr>
        </p:nvSpPr>
        <p:spPr>
          <a:xfrm>
            <a:off x="7758120" y="6356351"/>
            <a:ext cx="565836"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81" name="Google Shape;281;p21"/>
          <p:cNvSpPr txBox="1">
            <a:spLocks noGrp="1"/>
          </p:cNvSpPr>
          <p:nvPr>
            <p:ph type="ftr" idx="11"/>
          </p:nvPr>
        </p:nvSpPr>
        <p:spPr>
          <a:xfrm>
            <a:off x="437255" y="6356356"/>
            <a:ext cx="586689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ISFS– Integrating hogs in a cover-vegetable rotation </a:t>
            </a:r>
            <a:endParaRPr/>
          </a:p>
        </p:txBody>
      </p:sp>
    </p:spTree>
  </p:cSld>
  <p:clrMapOvr>
    <a:masterClrMapping/>
  </p:clrMapOvr>
  <mc:AlternateContent xmlns:mc="http://schemas.openxmlformats.org/markup-compatibility/2006" xmlns:p14="http://schemas.microsoft.com/office/powerpoint/2010/main">
    <mc:Choice Requires="p14">
      <p:transition spd="slow" p14:dur="2000" advTm="33631"/>
    </mc:Choice>
    <mc:Fallback xmlns="">
      <p:transition spd="slow" advTm="3363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pic>
        <p:nvPicPr>
          <p:cNvPr id="286" name="Google Shape;286;p22"/>
          <p:cNvPicPr preferRelativeResize="0">
            <a:picLocks noGrp="1"/>
          </p:cNvPicPr>
          <p:nvPr>
            <p:ph type="body" idx="1"/>
          </p:nvPr>
        </p:nvPicPr>
        <p:blipFill rotWithShape="1">
          <a:blip r:embed="rId3">
            <a:alphaModFix/>
          </a:blip>
          <a:srcRect/>
          <a:stretch/>
        </p:blipFill>
        <p:spPr>
          <a:xfrm>
            <a:off x="20" y="10"/>
            <a:ext cx="9143980" cy="6857990"/>
          </a:xfrm>
          <a:prstGeom prst="rect">
            <a:avLst/>
          </a:prstGeom>
          <a:noFill/>
          <a:ln>
            <a:noFill/>
          </a:ln>
        </p:spPr>
      </p:pic>
      <p:sp>
        <p:nvSpPr>
          <p:cNvPr id="287" name="Google Shape;287;p22"/>
          <p:cNvSpPr/>
          <p:nvPr/>
        </p:nvSpPr>
        <p:spPr>
          <a:xfrm>
            <a:off x="0" y="428852"/>
            <a:ext cx="9144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8" name="Google Shape;288;p22"/>
          <p:cNvSpPr txBox="1">
            <a:spLocks noGrp="1"/>
          </p:cNvSpPr>
          <p:nvPr>
            <p:ph type="title"/>
          </p:nvPr>
        </p:nvSpPr>
        <p:spPr>
          <a:xfrm>
            <a:off x="392906" y="425950"/>
            <a:ext cx="8408194"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100"/>
              <a:buFont typeface="Arial"/>
              <a:buNone/>
            </a:pPr>
            <a:r>
              <a:rPr lang="en-US" sz="3100">
                <a:solidFill>
                  <a:srgbClr val="262626"/>
                </a:solidFill>
              </a:rPr>
              <a:t>July 29 - squash and corn</a:t>
            </a:r>
            <a:endParaRPr/>
          </a:p>
        </p:txBody>
      </p:sp>
      <p:cxnSp>
        <p:nvCxnSpPr>
          <p:cNvPr id="289" name="Google Shape;289;p22"/>
          <p:cNvCxnSpPr/>
          <p:nvPr/>
        </p:nvCxnSpPr>
        <p:spPr>
          <a:xfrm>
            <a:off x="0" y="350693"/>
            <a:ext cx="9144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290" name="Google Shape;290;p22"/>
          <p:cNvCxnSpPr/>
          <p:nvPr/>
        </p:nvCxnSpPr>
        <p:spPr>
          <a:xfrm>
            <a:off x="0" y="1243562"/>
            <a:ext cx="9144000" cy="0"/>
          </a:xfrm>
          <a:prstGeom prst="straightConnector1">
            <a:avLst/>
          </a:prstGeom>
          <a:noFill/>
          <a:ln w="41275" cap="flat" cmpd="sng">
            <a:solidFill>
              <a:schemeClr val="lt1">
                <a:alpha val="89803"/>
              </a:schemeClr>
            </a:solidFill>
            <a:prstDash val="solid"/>
            <a:miter lim="800000"/>
            <a:headEnd type="none" w="sm" len="sm"/>
            <a:tailEnd type="none" w="sm" len="sm"/>
          </a:ln>
        </p:spPr>
      </p:cxnSp>
      <p:sp>
        <p:nvSpPr>
          <p:cNvPr id="291" name="Google Shape;291;p2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200">
                <a:solidFill>
                  <a:srgbClr val="FFFFFF"/>
                </a:solidFill>
              </a:rPr>
              <a:t>17</a:t>
            </a:fld>
            <a:endParaRPr sz="12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8700"/>
    </mc:Choice>
    <mc:Fallback xmlns="">
      <p:transition spd="slow" advTm="87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C4505-E5BF-4689-8D43-8A3310B1B5A2}"/>
              </a:ext>
            </a:extLst>
          </p:cNvPr>
          <p:cNvSpPr>
            <a:spLocks noGrp="1"/>
          </p:cNvSpPr>
          <p:nvPr>
            <p:ph type="title"/>
          </p:nvPr>
        </p:nvSpPr>
        <p:spPr/>
        <p:txBody>
          <a:bodyPr/>
          <a:lstStyle/>
          <a:p>
            <a:r>
              <a:rPr lang="en-US" dirty="0"/>
              <a:t>Results</a:t>
            </a:r>
          </a:p>
        </p:txBody>
      </p:sp>
      <p:sp>
        <p:nvSpPr>
          <p:cNvPr id="4" name="Slide Number Placeholder 3">
            <a:extLst>
              <a:ext uri="{FF2B5EF4-FFF2-40B4-BE49-F238E27FC236}">
                <a16:creationId xmlns:a16="http://schemas.microsoft.com/office/drawing/2014/main" id="{B53F5279-9DD9-4A68-B8DD-9CF1596BD2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pic>
        <p:nvPicPr>
          <p:cNvPr id="7" name="Picture 6">
            <a:extLst>
              <a:ext uri="{FF2B5EF4-FFF2-40B4-BE49-F238E27FC236}">
                <a16:creationId xmlns:a16="http://schemas.microsoft.com/office/drawing/2014/main" id="{BDEACDFC-0357-4CAB-A458-D67439EC8B19}"/>
              </a:ext>
            </a:extLst>
          </p:cNvPr>
          <p:cNvPicPr>
            <a:picLocks noChangeAspect="1"/>
          </p:cNvPicPr>
          <p:nvPr/>
        </p:nvPicPr>
        <p:blipFill>
          <a:blip r:embed="rId2"/>
          <a:stretch>
            <a:fillRect/>
          </a:stretch>
        </p:blipFill>
        <p:spPr>
          <a:xfrm>
            <a:off x="1174918" y="1568909"/>
            <a:ext cx="6313002" cy="4398953"/>
          </a:xfrm>
          <a:prstGeom prst="rect">
            <a:avLst/>
          </a:prstGeom>
        </p:spPr>
      </p:pic>
      <p:sp>
        <p:nvSpPr>
          <p:cNvPr id="3" name="TextBox 2">
            <a:extLst>
              <a:ext uri="{FF2B5EF4-FFF2-40B4-BE49-F238E27FC236}">
                <a16:creationId xmlns:a16="http://schemas.microsoft.com/office/drawing/2014/main" id="{6BA8ACEB-E2CB-4BF7-BCED-802F209BA409}"/>
              </a:ext>
            </a:extLst>
          </p:cNvPr>
          <p:cNvSpPr txBox="1"/>
          <p:nvPr/>
        </p:nvSpPr>
        <p:spPr>
          <a:xfrm>
            <a:off x="568960" y="6198256"/>
            <a:ext cx="7274560" cy="400110"/>
          </a:xfrm>
          <a:prstGeom prst="rect">
            <a:avLst/>
          </a:prstGeom>
          <a:noFill/>
        </p:spPr>
        <p:txBody>
          <a:bodyPr wrap="square" rtlCol="0">
            <a:spAutoFit/>
          </a:bodyPr>
          <a:lstStyle/>
          <a:p>
            <a:pPr marL="228600" indent="-228600">
              <a:spcBef>
                <a:spcPts val="500"/>
              </a:spcBef>
              <a:buSzPts val="2400"/>
            </a:pPr>
            <a:r>
              <a:rPr lang="en-US" sz="2000" dirty="0"/>
              <a:t>ANOVA: treatment, year, treatment*year</a:t>
            </a:r>
            <a:endParaRPr lang="en-US" dirty="0"/>
          </a:p>
        </p:txBody>
      </p:sp>
    </p:spTree>
    <p:extLst>
      <p:ext uri="{BB962C8B-B14F-4D97-AF65-F5344CB8AC3E}">
        <p14:creationId xmlns:p14="http://schemas.microsoft.com/office/powerpoint/2010/main" val="1827668504"/>
      </p:ext>
    </p:extLst>
  </p:cSld>
  <p:clrMapOvr>
    <a:masterClrMapping/>
  </p:clrMapOvr>
  <mc:AlternateContent xmlns:mc="http://schemas.openxmlformats.org/markup-compatibility/2006" xmlns:p14="http://schemas.microsoft.com/office/powerpoint/2010/main">
    <mc:Choice Requires="p14">
      <p:transition spd="slow" p14:dur="2000" advTm="19083"/>
    </mc:Choice>
    <mc:Fallback xmlns="">
      <p:transition spd="slow" advTm="1908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4F00-57B3-4025-B684-0550BFB9D68B}"/>
              </a:ext>
            </a:extLst>
          </p:cNvPr>
          <p:cNvSpPr>
            <a:spLocks noGrp="1"/>
          </p:cNvSpPr>
          <p:nvPr>
            <p:ph type="title"/>
          </p:nvPr>
        </p:nvSpPr>
        <p:spPr/>
        <p:txBody>
          <a:bodyPr/>
          <a:lstStyle/>
          <a:p>
            <a:r>
              <a:rPr lang="en-US" dirty="0"/>
              <a:t>Results</a:t>
            </a:r>
          </a:p>
        </p:txBody>
      </p:sp>
      <p:sp>
        <p:nvSpPr>
          <p:cNvPr id="3" name="Slide Number Placeholder 2">
            <a:extLst>
              <a:ext uri="{FF2B5EF4-FFF2-40B4-BE49-F238E27FC236}">
                <a16:creationId xmlns:a16="http://schemas.microsoft.com/office/drawing/2014/main" id="{50AF0875-9C06-4705-8A29-78863CCA19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4" name="Picture 3">
            <a:extLst>
              <a:ext uri="{FF2B5EF4-FFF2-40B4-BE49-F238E27FC236}">
                <a16:creationId xmlns:a16="http://schemas.microsoft.com/office/drawing/2014/main" id="{9996C598-6203-46E3-AC74-D7C2BB123C7C}"/>
              </a:ext>
            </a:extLst>
          </p:cNvPr>
          <p:cNvPicPr>
            <a:picLocks noChangeAspect="1"/>
          </p:cNvPicPr>
          <p:nvPr/>
        </p:nvPicPr>
        <p:blipFill>
          <a:blip r:embed="rId2"/>
          <a:stretch>
            <a:fillRect/>
          </a:stretch>
        </p:blipFill>
        <p:spPr>
          <a:xfrm>
            <a:off x="951337" y="1432560"/>
            <a:ext cx="6742941" cy="4683065"/>
          </a:xfrm>
          <a:prstGeom prst="rect">
            <a:avLst/>
          </a:prstGeom>
        </p:spPr>
      </p:pic>
      <p:sp>
        <p:nvSpPr>
          <p:cNvPr id="5" name="TextBox 4">
            <a:extLst>
              <a:ext uri="{FF2B5EF4-FFF2-40B4-BE49-F238E27FC236}">
                <a16:creationId xmlns:a16="http://schemas.microsoft.com/office/drawing/2014/main" id="{A818DCB4-3AE7-460D-97F1-46AA2D7A135E}"/>
              </a:ext>
            </a:extLst>
          </p:cNvPr>
          <p:cNvSpPr txBox="1"/>
          <p:nvPr/>
        </p:nvSpPr>
        <p:spPr>
          <a:xfrm>
            <a:off x="568960" y="6198256"/>
            <a:ext cx="7274560" cy="400110"/>
          </a:xfrm>
          <a:prstGeom prst="rect">
            <a:avLst/>
          </a:prstGeom>
          <a:noFill/>
        </p:spPr>
        <p:txBody>
          <a:bodyPr wrap="square" rtlCol="0">
            <a:spAutoFit/>
          </a:bodyPr>
          <a:lstStyle/>
          <a:p>
            <a:pPr marL="228600" indent="-228600">
              <a:spcBef>
                <a:spcPts val="500"/>
              </a:spcBef>
              <a:buSzPts val="2400"/>
            </a:pPr>
            <a:r>
              <a:rPr lang="en-US" sz="2000" dirty="0"/>
              <a:t>ANOVA: treatment, year, treatment*year</a:t>
            </a:r>
          </a:p>
        </p:txBody>
      </p:sp>
    </p:spTree>
    <p:extLst>
      <p:ext uri="{BB962C8B-B14F-4D97-AF65-F5344CB8AC3E}">
        <p14:creationId xmlns:p14="http://schemas.microsoft.com/office/powerpoint/2010/main" val="549159534"/>
      </p:ext>
    </p:extLst>
  </p:cSld>
  <p:clrMapOvr>
    <a:masterClrMapping/>
  </p:clrMapOvr>
  <mc:AlternateContent xmlns:mc="http://schemas.openxmlformats.org/markup-compatibility/2006" xmlns:p14="http://schemas.microsoft.com/office/powerpoint/2010/main">
    <mc:Choice Requires="p14">
      <p:transition spd="slow" p14:dur="2000" advTm="30051"/>
    </mc:Choice>
    <mc:Fallback xmlns="">
      <p:transition spd="slow" advTm="3005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437256"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0029"/>
              </a:buClr>
              <a:buSzPts val="4400"/>
              <a:buFont typeface="Arial"/>
              <a:buNone/>
            </a:pPr>
            <a:r>
              <a:rPr lang="en-US">
                <a:latin typeface="Arial"/>
                <a:ea typeface="Arial"/>
                <a:cs typeface="Arial"/>
                <a:sym typeface="Arial"/>
              </a:rPr>
              <a:t>Outline</a:t>
            </a:r>
            <a:endParaRPr/>
          </a:p>
        </p:txBody>
      </p:sp>
      <p:sp>
        <p:nvSpPr>
          <p:cNvPr id="91" name="Google Shape;91;p2"/>
          <p:cNvSpPr txBox="1">
            <a:spLocks noGrp="1"/>
          </p:cNvSpPr>
          <p:nvPr>
            <p:ph type="body" idx="1"/>
          </p:nvPr>
        </p:nvSpPr>
        <p:spPr>
          <a:xfrm>
            <a:off x="438912"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Arial"/>
                <a:ea typeface="Arial"/>
                <a:cs typeface="Arial"/>
                <a:sym typeface="Arial"/>
              </a:rPr>
              <a:t>Research conception and objectives</a:t>
            </a:r>
            <a:endParaRPr dirty="0"/>
          </a:p>
          <a:p>
            <a:pPr marL="228600" lvl="0" indent="-228600" algn="l" rtl="0">
              <a:lnSpc>
                <a:spcPct val="90000"/>
              </a:lnSpc>
              <a:spcBef>
                <a:spcPts val="1000"/>
              </a:spcBef>
              <a:spcAft>
                <a:spcPts val="0"/>
              </a:spcAft>
              <a:buClr>
                <a:schemeClr val="dk1"/>
              </a:buClr>
              <a:buSzPts val="2800"/>
              <a:buChar char="•"/>
            </a:pPr>
            <a:r>
              <a:rPr lang="en-US" dirty="0">
                <a:latin typeface="Arial"/>
                <a:ea typeface="Arial"/>
                <a:cs typeface="Arial"/>
                <a:sym typeface="Arial"/>
              </a:rPr>
              <a:t>Materials and methods</a:t>
            </a:r>
            <a:endParaRPr dirty="0"/>
          </a:p>
          <a:p>
            <a:pPr marL="228600" lvl="0" indent="-228600" algn="l" rtl="0">
              <a:lnSpc>
                <a:spcPct val="90000"/>
              </a:lnSpc>
              <a:spcBef>
                <a:spcPts val="1000"/>
              </a:spcBef>
              <a:spcAft>
                <a:spcPts val="0"/>
              </a:spcAft>
              <a:buClr>
                <a:schemeClr val="dk1"/>
              </a:buClr>
              <a:buSzPts val="2800"/>
              <a:buChar char="•"/>
            </a:pPr>
            <a:r>
              <a:rPr lang="en-US" dirty="0"/>
              <a:t>R</a:t>
            </a:r>
            <a:r>
              <a:rPr lang="en-US" dirty="0">
                <a:latin typeface="Arial"/>
                <a:ea typeface="Arial"/>
                <a:cs typeface="Arial"/>
                <a:sym typeface="Arial"/>
              </a:rPr>
              <a:t>esults and conclusions</a:t>
            </a:r>
            <a:endParaRPr dirty="0"/>
          </a:p>
        </p:txBody>
      </p:sp>
      <p:sp>
        <p:nvSpPr>
          <p:cNvPr id="92" name="Google Shape;92;p2"/>
          <p:cNvSpPr txBox="1">
            <a:spLocks noGrp="1"/>
          </p:cNvSpPr>
          <p:nvPr>
            <p:ph type="sldNum" idx="12"/>
          </p:nvPr>
        </p:nvSpPr>
        <p:spPr>
          <a:xfrm>
            <a:off x="7758120" y="6356351"/>
            <a:ext cx="565836"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94" name="Google Shape;94;p2"/>
          <p:cNvSpPr txBox="1">
            <a:spLocks noGrp="1"/>
          </p:cNvSpPr>
          <p:nvPr>
            <p:ph type="ftr" idx="11"/>
          </p:nvPr>
        </p:nvSpPr>
        <p:spPr>
          <a:xfrm>
            <a:off x="437255" y="6356356"/>
            <a:ext cx="586689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ISFS– Integrating hogs in a cover-vegetable rotation </a:t>
            </a:r>
            <a:endParaRPr/>
          </a:p>
        </p:txBody>
      </p:sp>
    </p:spTree>
  </p:cSld>
  <p:clrMapOvr>
    <a:masterClrMapping/>
  </p:clrMapOvr>
  <mc:AlternateContent xmlns:mc="http://schemas.openxmlformats.org/markup-compatibility/2006" xmlns:p14="http://schemas.microsoft.com/office/powerpoint/2010/main">
    <mc:Choice Requires="p14">
      <p:transition spd="slow" p14:dur="2000" advTm="9497"/>
    </mc:Choice>
    <mc:Fallback xmlns="">
      <p:transition spd="slow" advTm="949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EE0E88-ECBA-4C02-B9DE-B4967A7FB4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pic>
        <p:nvPicPr>
          <p:cNvPr id="5" name="Picture 4">
            <a:extLst>
              <a:ext uri="{FF2B5EF4-FFF2-40B4-BE49-F238E27FC236}">
                <a16:creationId xmlns:a16="http://schemas.microsoft.com/office/drawing/2014/main" id="{89F21FEB-CB7D-4B00-8E55-4CB224F5D6F0}"/>
              </a:ext>
            </a:extLst>
          </p:cNvPr>
          <p:cNvPicPr>
            <a:picLocks noChangeAspect="1"/>
          </p:cNvPicPr>
          <p:nvPr/>
        </p:nvPicPr>
        <p:blipFill rotWithShape="1">
          <a:blip r:embed="rId2"/>
          <a:srcRect r="16550" b="13802"/>
          <a:stretch/>
        </p:blipFill>
        <p:spPr>
          <a:xfrm>
            <a:off x="934720" y="495304"/>
            <a:ext cx="6368993" cy="5536590"/>
          </a:xfrm>
          <a:prstGeom prst="rect">
            <a:avLst/>
          </a:prstGeom>
        </p:spPr>
      </p:pic>
      <p:sp>
        <p:nvSpPr>
          <p:cNvPr id="6" name="TextBox 5">
            <a:extLst>
              <a:ext uri="{FF2B5EF4-FFF2-40B4-BE49-F238E27FC236}">
                <a16:creationId xmlns:a16="http://schemas.microsoft.com/office/drawing/2014/main" id="{9F907A30-EDF5-4CD7-9D95-3B8C61CF7DB2}"/>
              </a:ext>
            </a:extLst>
          </p:cNvPr>
          <p:cNvSpPr txBox="1"/>
          <p:nvPr/>
        </p:nvSpPr>
        <p:spPr>
          <a:xfrm>
            <a:off x="568960" y="6198256"/>
            <a:ext cx="7274560" cy="400110"/>
          </a:xfrm>
          <a:prstGeom prst="rect">
            <a:avLst/>
          </a:prstGeom>
          <a:noFill/>
        </p:spPr>
        <p:txBody>
          <a:bodyPr wrap="square" rtlCol="0">
            <a:spAutoFit/>
          </a:bodyPr>
          <a:lstStyle/>
          <a:p>
            <a:pPr marL="228600" indent="-228600">
              <a:spcBef>
                <a:spcPts val="500"/>
              </a:spcBef>
              <a:buSzPts val="2400"/>
            </a:pPr>
            <a:r>
              <a:rPr lang="en-US" sz="2000" dirty="0"/>
              <a:t>ANOVA: treatment, year, treatment*year</a:t>
            </a:r>
          </a:p>
        </p:txBody>
      </p:sp>
      <p:sp>
        <p:nvSpPr>
          <p:cNvPr id="7" name="TextBox 6">
            <a:extLst>
              <a:ext uri="{FF2B5EF4-FFF2-40B4-BE49-F238E27FC236}">
                <a16:creationId xmlns:a16="http://schemas.microsoft.com/office/drawing/2014/main" id="{D8AA10A8-D392-4842-80CF-44AB40843329}"/>
              </a:ext>
            </a:extLst>
          </p:cNvPr>
          <p:cNvSpPr txBox="1"/>
          <p:nvPr/>
        </p:nvSpPr>
        <p:spPr>
          <a:xfrm>
            <a:off x="2286000" y="1682661"/>
            <a:ext cx="284052" cy="307777"/>
          </a:xfrm>
          <a:prstGeom prst="rect">
            <a:avLst/>
          </a:prstGeom>
          <a:noFill/>
        </p:spPr>
        <p:txBody>
          <a:bodyPr wrap="none" rtlCol="0">
            <a:spAutoFit/>
          </a:bodyPr>
          <a:lstStyle/>
          <a:p>
            <a:r>
              <a:rPr lang="en-US" dirty="0"/>
              <a:t>a</a:t>
            </a:r>
          </a:p>
        </p:txBody>
      </p:sp>
      <p:sp>
        <p:nvSpPr>
          <p:cNvPr id="8" name="TextBox 7">
            <a:extLst>
              <a:ext uri="{FF2B5EF4-FFF2-40B4-BE49-F238E27FC236}">
                <a16:creationId xmlns:a16="http://schemas.microsoft.com/office/drawing/2014/main" id="{711EB7B4-55BA-47AE-9716-ACBB4847C39F}"/>
              </a:ext>
            </a:extLst>
          </p:cNvPr>
          <p:cNvSpPr txBox="1"/>
          <p:nvPr/>
        </p:nvSpPr>
        <p:spPr>
          <a:xfrm>
            <a:off x="3245659" y="3328918"/>
            <a:ext cx="284052" cy="307777"/>
          </a:xfrm>
          <a:prstGeom prst="rect">
            <a:avLst/>
          </a:prstGeom>
          <a:noFill/>
        </p:spPr>
        <p:txBody>
          <a:bodyPr wrap="none" rtlCol="0">
            <a:spAutoFit/>
          </a:bodyPr>
          <a:lstStyle/>
          <a:p>
            <a:r>
              <a:rPr lang="en-US" dirty="0"/>
              <a:t>b</a:t>
            </a:r>
          </a:p>
        </p:txBody>
      </p:sp>
      <p:sp>
        <p:nvSpPr>
          <p:cNvPr id="9" name="TextBox 8">
            <a:extLst>
              <a:ext uri="{FF2B5EF4-FFF2-40B4-BE49-F238E27FC236}">
                <a16:creationId xmlns:a16="http://schemas.microsoft.com/office/drawing/2014/main" id="{730A4B8F-26C5-4BFD-8E26-356B41E5B93E}"/>
              </a:ext>
            </a:extLst>
          </p:cNvPr>
          <p:cNvSpPr txBox="1"/>
          <p:nvPr/>
        </p:nvSpPr>
        <p:spPr>
          <a:xfrm>
            <a:off x="4857338" y="3175029"/>
            <a:ext cx="284052" cy="307777"/>
          </a:xfrm>
          <a:prstGeom prst="rect">
            <a:avLst/>
          </a:prstGeom>
          <a:noFill/>
        </p:spPr>
        <p:txBody>
          <a:bodyPr wrap="none" rtlCol="0">
            <a:spAutoFit/>
          </a:bodyPr>
          <a:lstStyle/>
          <a:p>
            <a:r>
              <a:rPr lang="en-US" dirty="0"/>
              <a:t>b</a:t>
            </a:r>
          </a:p>
        </p:txBody>
      </p:sp>
      <p:sp>
        <p:nvSpPr>
          <p:cNvPr id="10" name="TextBox 9">
            <a:extLst>
              <a:ext uri="{FF2B5EF4-FFF2-40B4-BE49-F238E27FC236}">
                <a16:creationId xmlns:a16="http://schemas.microsoft.com/office/drawing/2014/main" id="{DAE50AAD-0671-4DA3-968F-CC5C5789F321}"/>
              </a:ext>
            </a:extLst>
          </p:cNvPr>
          <p:cNvSpPr txBox="1"/>
          <p:nvPr/>
        </p:nvSpPr>
        <p:spPr>
          <a:xfrm>
            <a:off x="5840650" y="3636695"/>
            <a:ext cx="284052" cy="307777"/>
          </a:xfrm>
          <a:prstGeom prst="rect">
            <a:avLst/>
          </a:prstGeom>
          <a:noFill/>
        </p:spPr>
        <p:txBody>
          <a:bodyPr wrap="none" rtlCol="0">
            <a:spAutoFit/>
          </a:bodyPr>
          <a:lstStyle/>
          <a:p>
            <a:r>
              <a:rPr lang="en-US" dirty="0"/>
              <a:t>b</a:t>
            </a:r>
          </a:p>
        </p:txBody>
      </p:sp>
    </p:spTree>
    <p:extLst>
      <p:ext uri="{BB962C8B-B14F-4D97-AF65-F5344CB8AC3E}">
        <p14:creationId xmlns:p14="http://schemas.microsoft.com/office/powerpoint/2010/main" val="2675855776"/>
      </p:ext>
    </p:extLst>
  </p:cSld>
  <p:clrMapOvr>
    <a:masterClrMapping/>
  </p:clrMapOvr>
  <mc:AlternateContent xmlns:mc="http://schemas.openxmlformats.org/markup-compatibility/2006" xmlns:p14="http://schemas.microsoft.com/office/powerpoint/2010/main">
    <mc:Choice Requires="p14">
      <p:transition spd="slow" p14:dur="2000" advTm="47807"/>
    </mc:Choice>
    <mc:Fallback xmlns="">
      <p:transition spd="slow" advTm="4780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70B79E-C311-48FC-8EC2-A3BD9D6486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pic>
        <p:nvPicPr>
          <p:cNvPr id="4" name="Picture 3">
            <a:extLst>
              <a:ext uri="{FF2B5EF4-FFF2-40B4-BE49-F238E27FC236}">
                <a16:creationId xmlns:a16="http://schemas.microsoft.com/office/drawing/2014/main" id="{B28E2759-D498-41E4-A5C8-A754E33D9F24}"/>
              </a:ext>
            </a:extLst>
          </p:cNvPr>
          <p:cNvPicPr>
            <a:picLocks noChangeAspect="1"/>
          </p:cNvPicPr>
          <p:nvPr/>
        </p:nvPicPr>
        <p:blipFill rotWithShape="1">
          <a:blip r:embed="rId2"/>
          <a:srcRect r="16550" b="15425"/>
          <a:stretch/>
        </p:blipFill>
        <p:spPr>
          <a:xfrm>
            <a:off x="785815" y="619760"/>
            <a:ext cx="6448106" cy="5499866"/>
          </a:xfrm>
          <a:prstGeom prst="rect">
            <a:avLst/>
          </a:prstGeom>
        </p:spPr>
      </p:pic>
      <p:sp>
        <p:nvSpPr>
          <p:cNvPr id="5" name="TextBox 4">
            <a:extLst>
              <a:ext uri="{FF2B5EF4-FFF2-40B4-BE49-F238E27FC236}">
                <a16:creationId xmlns:a16="http://schemas.microsoft.com/office/drawing/2014/main" id="{00D09D96-1DA7-411E-A9ED-AC50D89D64BE}"/>
              </a:ext>
            </a:extLst>
          </p:cNvPr>
          <p:cNvSpPr txBox="1"/>
          <p:nvPr/>
        </p:nvSpPr>
        <p:spPr>
          <a:xfrm>
            <a:off x="568960" y="6198256"/>
            <a:ext cx="7274560" cy="400110"/>
          </a:xfrm>
          <a:prstGeom prst="rect">
            <a:avLst/>
          </a:prstGeom>
          <a:noFill/>
        </p:spPr>
        <p:txBody>
          <a:bodyPr wrap="square" rtlCol="0">
            <a:spAutoFit/>
          </a:bodyPr>
          <a:lstStyle/>
          <a:p>
            <a:pPr marL="228600" indent="-228600">
              <a:spcBef>
                <a:spcPts val="500"/>
              </a:spcBef>
              <a:buSzPts val="2400"/>
            </a:pPr>
            <a:r>
              <a:rPr lang="en-US" sz="2000" dirty="0"/>
              <a:t>ANOVA: treatment, year, treatment*year</a:t>
            </a:r>
          </a:p>
        </p:txBody>
      </p:sp>
      <p:sp>
        <p:nvSpPr>
          <p:cNvPr id="6" name="TextBox 5">
            <a:extLst>
              <a:ext uri="{FF2B5EF4-FFF2-40B4-BE49-F238E27FC236}">
                <a16:creationId xmlns:a16="http://schemas.microsoft.com/office/drawing/2014/main" id="{B05A5D0A-987F-42BF-B84D-7CF264ABF732}"/>
              </a:ext>
            </a:extLst>
          </p:cNvPr>
          <p:cNvSpPr txBox="1"/>
          <p:nvPr/>
        </p:nvSpPr>
        <p:spPr>
          <a:xfrm>
            <a:off x="2357120" y="1198880"/>
            <a:ext cx="284052" cy="307777"/>
          </a:xfrm>
          <a:prstGeom prst="rect">
            <a:avLst/>
          </a:prstGeom>
          <a:noFill/>
        </p:spPr>
        <p:txBody>
          <a:bodyPr wrap="none" rtlCol="0">
            <a:spAutoFit/>
          </a:bodyPr>
          <a:lstStyle/>
          <a:p>
            <a:r>
              <a:rPr lang="en-US" dirty="0"/>
              <a:t>a</a:t>
            </a:r>
          </a:p>
        </p:txBody>
      </p:sp>
      <p:sp>
        <p:nvSpPr>
          <p:cNvPr id="7" name="TextBox 6">
            <a:extLst>
              <a:ext uri="{FF2B5EF4-FFF2-40B4-BE49-F238E27FC236}">
                <a16:creationId xmlns:a16="http://schemas.microsoft.com/office/drawing/2014/main" id="{817DE532-70A7-4089-8272-30FC265D947D}"/>
              </a:ext>
            </a:extLst>
          </p:cNvPr>
          <p:cNvSpPr txBox="1"/>
          <p:nvPr/>
        </p:nvSpPr>
        <p:spPr>
          <a:xfrm>
            <a:off x="3220720" y="2286000"/>
            <a:ext cx="284052" cy="307777"/>
          </a:xfrm>
          <a:prstGeom prst="rect">
            <a:avLst/>
          </a:prstGeom>
          <a:noFill/>
        </p:spPr>
        <p:txBody>
          <a:bodyPr wrap="none" rtlCol="0">
            <a:spAutoFit/>
          </a:bodyPr>
          <a:lstStyle/>
          <a:p>
            <a:r>
              <a:rPr lang="en-US" dirty="0"/>
              <a:t>a</a:t>
            </a:r>
          </a:p>
        </p:txBody>
      </p:sp>
      <p:sp>
        <p:nvSpPr>
          <p:cNvPr id="8" name="TextBox 7">
            <a:extLst>
              <a:ext uri="{FF2B5EF4-FFF2-40B4-BE49-F238E27FC236}">
                <a16:creationId xmlns:a16="http://schemas.microsoft.com/office/drawing/2014/main" id="{264C5856-F729-4A25-A191-BFE6B884AF16}"/>
              </a:ext>
            </a:extLst>
          </p:cNvPr>
          <p:cNvSpPr txBox="1"/>
          <p:nvPr/>
        </p:nvSpPr>
        <p:spPr>
          <a:xfrm>
            <a:off x="4795520" y="1004351"/>
            <a:ext cx="284052" cy="307777"/>
          </a:xfrm>
          <a:prstGeom prst="rect">
            <a:avLst/>
          </a:prstGeom>
          <a:noFill/>
        </p:spPr>
        <p:txBody>
          <a:bodyPr wrap="none" rtlCol="0">
            <a:spAutoFit/>
          </a:bodyPr>
          <a:lstStyle/>
          <a:p>
            <a:r>
              <a:rPr lang="en-US" dirty="0"/>
              <a:t>a</a:t>
            </a:r>
          </a:p>
        </p:txBody>
      </p:sp>
      <p:sp>
        <p:nvSpPr>
          <p:cNvPr id="9" name="TextBox 8">
            <a:extLst>
              <a:ext uri="{FF2B5EF4-FFF2-40B4-BE49-F238E27FC236}">
                <a16:creationId xmlns:a16="http://schemas.microsoft.com/office/drawing/2014/main" id="{9E2277C1-29D8-473D-8FED-782A90F5753F}"/>
              </a:ext>
            </a:extLst>
          </p:cNvPr>
          <p:cNvSpPr txBox="1"/>
          <p:nvPr/>
        </p:nvSpPr>
        <p:spPr>
          <a:xfrm>
            <a:off x="5720080" y="1219200"/>
            <a:ext cx="284052" cy="307777"/>
          </a:xfrm>
          <a:prstGeom prst="rect">
            <a:avLst/>
          </a:prstGeom>
          <a:noFill/>
        </p:spPr>
        <p:txBody>
          <a:bodyPr wrap="none" rtlCol="0">
            <a:spAutoFit/>
          </a:bodyPr>
          <a:lstStyle/>
          <a:p>
            <a:r>
              <a:rPr lang="en-US" dirty="0"/>
              <a:t>a</a:t>
            </a:r>
          </a:p>
        </p:txBody>
      </p:sp>
    </p:spTree>
    <p:extLst>
      <p:ext uri="{BB962C8B-B14F-4D97-AF65-F5344CB8AC3E}">
        <p14:creationId xmlns:p14="http://schemas.microsoft.com/office/powerpoint/2010/main" val="3415755239"/>
      </p:ext>
    </p:extLst>
  </p:cSld>
  <p:clrMapOvr>
    <a:masterClrMapping/>
  </p:clrMapOvr>
  <mc:AlternateContent xmlns:mc="http://schemas.openxmlformats.org/markup-compatibility/2006" xmlns:p14="http://schemas.microsoft.com/office/powerpoint/2010/main">
    <mc:Choice Requires="p14">
      <p:transition spd="slow" p14:dur="2000" advTm="17530"/>
    </mc:Choice>
    <mc:Fallback xmlns="">
      <p:transition spd="slow" advTm="1753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3"/>
          <p:cNvSpPr txBox="1">
            <a:spLocks noGrp="1"/>
          </p:cNvSpPr>
          <p:nvPr>
            <p:ph type="title"/>
          </p:nvPr>
        </p:nvSpPr>
        <p:spPr>
          <a:xfrm>
            <a:off x="437256"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0029"/>
              </a:buClr>
              <a:buSzPts val="4400"/>
              <a:buFont typeface="Arial"/>
              <a:buNone/>
            </a:pPr>
            <a:r>
              <a:rPr lang="en-US" dirty="0"/>
              <a:t>Conclusions</a:t>
            </a:r>
            <a:endParaRPr dirty="0"/>
          </a:p>
        </p:txBody>
      </p:sp>
      <p:sp>
        <p:nvSpPr>
          <p:cNvPr id="297" name="Google Shape;297;p23"/>
          <p:cNvSpPr txBox="1">
            <a:spLocks noGrp="1"/>
          </p:cNvSpPr>
          <p:nvPr>
            <p:ph type="body" idx="1"/>
          </p:nvPr>
        </p:nvSpPr>
        <p:spPr>
          <a:xfrm>
            <a:off x="438912"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No statistical treatment differences in weeds</a:t>
            </a:r>
          </a:p>
          <a:p>
            <a:pPr marL="685800" lvl="1" indent="-228600">
              <a:spcBef>
                <a:spcPts val="0"/>
              </a:spcBef>
              <a:buSzPts val="2800"/>
            </a:pPr>
            <a:r>
              <a:rPr lang="en-US" dirty="0"/>
              <a:t>Although tillage did have lower numbers</a:t>
            </a:r>
          </a:p>
          <a:p>
            <a:pPr marL="685800" lvl="1" indent="-228600">
              <a:spcBef>
                <a:spcPts val="0"/>
              </a:spcBef>
              <a:buSzPts val="2800"/>
            </a:pPr>
            <a:endParaRPr lang="en-US" dirty="0"/>
          </a:p>
          <a:p>
            <a:pPr indent="-457200">
              <a:spcBef>
                <a:spcPts val="0"/>
              </a:spcBef>
              <a:buSzPts val="2800"/>
            </a:pPr>
            <a:r>
              <a:rPr lang="en-US" dirty="0"/>
              <a:t>Year was significant in number of weeds</a:t>
            </a:r>
          </a:p>
          <a:p>
            <a:pPr indent="-457200">
              <a:spcBef>
                <a:spcPts val="0"/>
              </a:spcBef>
              <a:buSzPts val="2800"/>
            </a:pPr>
            <a:endParaRPr lang="en-US" dirty="0"/>
          </a:p>
          <a:p>
            <a:pPr indent="-457200">
              <a:spcBef>
                <a:spcPts val="0"/>
              </a:spcBef>
              <a:buSzPts val="2800"/>
            </a:pPr>
            <a:r>
              <a:rPr lang="en-US" dirty="0"/>
              <a:t>Treatment*year significant in corn yields</a:t>
            </a:r>
          </a:p>
          <a:p>
            <a:pPr lvl="1" indent="-457200">
              <a:spcBef>
                <a:spcPts val="0"/>
              </a:spcBef>
              <a:buSzPts val="2800"/>
            </a:pPr>
            <a:r>
              <a:rPr lang="en-US" dirty="0"/>
              <a:t>2020 yields were larger than 2021 overall</a:t>
            </a:r>
          </a:p>
          <a:p>
            <a:pPr indent="-457200">
              <a:spcBef>
                <a:spcPts val="0"/>
              </a:spcBef>
              <a:buSzPts val="2800"/>
            </a:pPr>
            <a:endParaRPr lang="en-US" dirty="0"/>
          </a:p>
          <a:p>
            <a:pPr indent="-457200">
              <a:spcBef>
                <a:spcPts val="0"/>
              </a:spcBef>
              <a:buSzPts val="2800"/>
            </a:pPr>
            <a:r>
              <a:rPr lang="en-US" dirty="0"/>
              <a:t>No differences in squash yield</a:t>
            </a:r>
          </a:p>
        </p:txBody>
      </p:sp>
      <p:sp>
        <p:nvSpPr>
          <p:cNvPr id="298" name="Google Shape;298;p23"/>
          <p:cNvSpPr txBox="1">
            <a:spLocks noGrp="1"/>
          </p:cNvSpPr>
          <p:nvPr>
            <p:ph type="sldNum" idx="12"/>
          </p:nvPr>
        </p:nvSpPr>
        <p:spPr>
          <a:xfrm>
            <a:off x="7758120" y="6356351"/>
            <a:ext cx="565836"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300" name="Google Shape;300;p23"/>
          <p:cNvSpPr txBox="1">
            <a:spLocks noGrp="1"/>
          </p:cNvSpPr>
          <p:nvPr>
            <p:ph type="ftr" idx="11"/>
          </p:nvPr>
        </p:nvSpPr>
        <p:spPr>
          <a:xfrm>
            <a:off x="437255" y="6356356"/>
            <a:ext cx="586689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ISFS– Integrating hogs in a cover-vegetable rotation </a:t>
            </a:r>
            <a:endParaRPr/>
          </a:p>
        </p:txBody>
      </p:sp>
    </p:spTree>
  </p:cSld>
  <p:clrMapOvr>
    <a:masterClrMapping/>
  </p:clrMapOvr>
  <mc:AlternateContent xmlns:mc="http://schemas.openxmlformats.org/markup-compatibility/2006" xmlns:p14="http://schemas.microsoft.com/office/powerpoint/2010/main">
    <mc:Choice Requires="p14">
      <p:transition spd="slow" p14:dur="2000" advTm="25410"/>
    </mc:Choice>
    <mc:Fallback xmlns="">
      <p:transition spd="slow" advTm="2541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4"/>
          <p:cNvSpPr txBox="1">
            <a:spLocks noGrp="1"/>
          </p:cNvSpPr>
          <p:nvPr>
            <p:ph type="title"/>
          </p:nvPr>
        </p:nvSpPr>
        <p:spPr>
          <a:xfrm>
            <a:off x="437256"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0029"/>
              </a:buClr>
              <a:buSzPts val="4400"/>
              <a:buFont typeface="Arial"/>
              <a:buNone/>
            </a:pPr>
            <a:r>
              <a:rPr lang="en-US" dirty="0"/>
              <a:t>Conclusions</a:t>
            </a:r>
            <a:endParaRPr dirty="0"/>
          </a:p>
        </p:txBody>
      </p:sp>
      <p:sp>
        <p:nvSpPr>
          <p:cNvPr id="306" name="Google Shape;306;p24"/>
          <p:cNvSpPr txBox="1">
            <a:spLocks noGrp="1"/>
          </p:cNvSpPr>
          <p:nvPr>
            <p:ph type="body" idx="1"/>
          </p:nvPr>
        </p:nvSpPr>
        <p:spPr>
          <a:xfrm>
            <a:off x="438912"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Successful hog rotation system- low </a:t>
            </a:r>
            <a:r>
              <a:rPr lang="en-US" dirty="0" err="1"/>
              <a:t>labour</a:t>
            </a:r>
            <a:r>
              <a:rPr lang="en-US" dirty="0"/>
              <a:t> and cost</a:t>
            </a:r>
            <a:endParaRPr dirty="0"/>
          </a:p>
          <a:p>
            <a:pPr indent="-457200">
              <a:spcBef>
                <a:spcPts val="0"/>
              </a:spcBef>
              <a:buSzPts val="2800"/>
            </a:pPr>
            <a:r>
              <a:rPr lang="en-US" dirty="0"/>
              <a:t>Grazing didn’t impact weed seed bank to the next crop</a:t>
            </a:r>
          </a:p>
          <a:p>
            <a:pPr lvl="1" indent="-457200">
              <a:spcBef>
                <a:spcPts val="0"/>
              </a:spcBef>
              <a:buSzPts val="2800"/>
            </a:pPr>
            <a:r>
              <a:rPr lang="en-US" dirty="0"/>
              <a:t>Need more time</a:t>
            </a:r>
          </a:p>
          <a:p>
            <a:pPr marL="228600" lvl="0" indent="-228600" algn="l" rtl="0">
              <a:lnSpc>
                <a:spcPct val="90000"/>
              </a:lnSpc>
              <a:spcBef>
                <a:spcPts val="1000"/>
              </a:spcBef>
              <a:spcAft>
                <a:spcPts val="0"/>
              </a:spcAft>
              <a:buClr>
                <a:schemeClr val="dk1"/>
              </a:buClr>
              <a:buSzPts val="2800"/>
              <a:buChar char="•"/>
            </a:pPr>
            <a:r>
              <a:rPr lang="en-US" dirty="0"/>
              <a:t>Corn is a heavy N user, perhaps see difference in yield due to hog nutrient input</a:t>
            </a:r>
          </a:p>
          <a:p>
            <a:pPr marL="685800" lvl="1" indent="-228600">
              <a:spcBef>
                <a:spcPts val="1000"/>
              </a:spcBef>
              <a:buSzPts val="2800"/>
            </a:pPr>
            <a:r>
              <a:rPr lang="en-US" dirty="0"/>
              <a:t>Anecdotally, were visual differences</a:t>
            </a:r>
          </a:p>
        </p:txBody>
      </p:sp>
      <p:sp>
        <p:nvSpPr>
          <p:cNvPr id="307" name="Google Shape;307;p24"/>
          <p:cNvSpPr txBox="1">
            <a:spLocks noGrp="1"/>
          </p:cNvSpPr>
          <p:nvPr>
            <p:ph type="sldNum" idx="12"/>
          </p:nvPr>
        </p:nvSpPr>
        <p:spPr>
          <a:xfrm>
            <a:off x="7758120" y="6356351"/>
            <a:ext cx="565836"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309" name="Google Shape;309;p24"/>
          <p:cNvSpPr txBox="1">
            <a:spLocks noGrp="1"/>
          </p:cNvSpPr>
          <p:nvPr>
            <p:ph type="ftr" idx="11"/>
          </p:nvPr>
        </p:nvSpPr>
        <p:spPr>
          <a:xfrm>
            <a:off x="437255" y="6356356"/>
            <a:ext cx="586689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ISFS– Integrating hogs in a cover-vegetable rotation </a:t>
            </a:r>
            <a:endParaRPr/>
          </a:p>
        </p:txBody>
      </p:sp>
    </p:spTree>
  </p:cSld>
  <p:clrMapOvr>
    <a:masterClrMapping/>
  </p:clrMapOvr>
  <mc:AlternateContent xmlns:mc="http://schemas.openxmlformats.org/markup-compatibility/2006" xmlns:p14="http://schemas.microsoft.com/office/powerpoint/2010/main">
    <mc:Choice Requires="p14">
      <p:transition spd="slow" p14:dur="2000" advTm="43547"/>
    </mc:Choice>
    <mc:Fallback xmlns="">
      <p:transition spd="slow" advTm="4354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8E3B-AA89-4D46-866F-1C9EF36C5E72}"/>
              </a:ext>
            </a:extLst>
          </p:cNvPr>
          <p:cNvSpPr>
            <a:spLocks noGrp="1"/>
          </p:cNvSpPr>
          <p:nvPr>
            <p:ph type="title"/>
          </p:nvPr>
        </p:nvSpPr>
        <p:spPr/>
        <p:txBody>
          <a:bodyPr/>
          <a:lstStyle/>
          <a:p>
            <a:r>
              <a:rPr lang="en-US" dirty="0"/>
              <a:t>Acknowledgements</a:t>
            </a:r>
          </a:p>
        </p:txBody>
      </p:sp>
      <p:sp>
        <p:nvSpPr>
          <p:cNvPr id="3" name="Text Placeholder 2">
            <a:extLst>
              <a:ext uri="{FF2B5EF4-FFF2-40B4-BE49-F238E27FC236}">
                <a16:creationId xmlns:a16="http://schemas.microsoft.com/office/drawing/2014/main" id="{85612366-D3F9-4B14-B328-A34BB185B7A1}"/>
              </a:ext>
            </a:extLst>
          </p:cNvPr>
          <p:cNvSpPr>
            <a:spLocks noGrp="1"/>
          </p:cNvSpPr>
          <p:nvPr>
            <p:ph type="body" idx="1"/>
          </p:nvPr>
        </p:nvSpPr>
        <p:spPr/>
        <p:txBody>
          <a:bodyPr/>
          <a:lstStyle/>
          <a:p>
            <a:r>
              <a:rPr lang="en-US" dirty="0"/>
              <a:t>Tsawwassen First Nation</a:t>
            </a:r>
          </a:p>
          <a:p>
            <a:r>
              <a:rPr lang="en-US" dirty="0"/>
              <a:t>Micheal Robinson</a:t>
            </a:r>
          </a:p>
          <a:p>
            <a:r>
              <a:rPr lang="en-US" dirty="0"/>
              <a:t>Kent Mullinix</a:t>
            </a:r>
          </a:p>
          <a:p>
            <a:r>
              <a:rPr lang="en-US" dirty="0"/>
              <a:t>Sean Smukler</a:t>
            </a:r>
          </a:p>
          <a:p>
            <a:r>
              <a:rPr lang="en-US" dirty="0"/>
              <a:t>Franco Lopez</a:t>
            </a:r>
          </a:p>
          <a:p>
            <a:endParaRPr lang="en-US" dirty="0"/>
          </a:p>
        </p:txBody>
      </p:sp>
      <p:sp>
        <p:nvSpPr>
          <p:cNvPr id="4" name="Slide Number Placeholder 3">
            <a:extLst>
              <a:ext uri="{FF2B5EF4-FFF2-40B4-BE49-F238E27FC236}">
                <a16:creationId xmlns:a16="http://schemas.microsoft.com/office/drawing/2014/main" id="{C9442800-9F8B-46CA-A2B3-01119BBDBD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pic>
        <p:nvPicPr>
          <p:cNvPr id="5" name="Picture 4">
            <a:extLst>
              <a:ext uri="{FF2B5EF4-FFF2-40B4-BE49-F238E27FC236}">
                <a16:creationId xmlns:a16="http://schemas.microsoft.com/office/drawing/2014/main" id="{719FD2FD-BFE4-490F-B480-678C97E477B2}"/>
              </a:ext>
            </a:extLst>
          </p:cNvPr>
          <p:cNvPicPr>
            <a:picLocks noChangeAspect="1"/>
          </p:cNvPicPr>
          <p:nvPr/>
        </p:nvPicPr>
        <p:blipFill>
          <a:blip r:embed="rId2"/>
          <a:stretch>
            <a:fillRect/>
          </a:stretch>
        </p:blipFill>
        <p:spPr>
          <a:xfrm>
            <a:off x="5570596" y="1362393"/>
            <a:ext cx="2753360" cy="656591"/>
          </a:xfrm>
          <a:prstGeom prst="rect">
            <a:avLst/>
          </a:prstGeom>
        </p:spPr>
      </p:pic>
      <p:pic>
        <p:nvPicPr>
          <p:cNvPr id="6" name="Picture 5">
            <a:extLst>
              <a:ext uri="{FF2B5EF4-FFF2-40B4-BE49-F238E27FC236}">
                <a16:creationId xmlns:a16="http://schemas.microsoft.com/office/drawing/2014/main" id="{63FAE8D2-FC24-4894-B01B-68C9F3819F86}"/>
              </a:ext>
            </a:extLst>
          </p:cNvPr>
          <p:cNvPicPr>
            <a:picLocks noChangeAspect="1"/>
          </p:cNvPicPr>
          <p:nvPr/>
        </p:nvPicPr>
        <p:blipFill>
          <a:blip r:embed="rId3"/>
          <a:stretch>
            <a:fillRect/>
          </a:stretch>
        </p:blipFill>
        <p:spPr>
          <a:xfrm>
            <a:off x="5460792" y="2198372"/>
            <a:ext cx="2863164" cy="1717898"/>
          </a:xfrm>
          <a:prstGeom prst="rect">
            <a:avLst/>
          </a:prstGeom>
        </p:spPr>
      </p:pic>
      <p:pic>
        <p:nvPicPr>
          <p:cNvPr id="7" name="Picture 6">
            <a:extLst>
              <a:ext uri="{FF2B5EF4-FFF2-40B4-BE49-F238E27FC236}">
                <a16:creationId xmlns:a16="http://schemas.microsoft.com/office/drawing/2014/main" id="{68071A01-A2DB-4DC7-8BB6-6E092BD59F64}"/>
              </a:ext>
            </a:extLst>
          </p:cNvPr>
          <p:cNvPicPr>
            <a:picLocks noChangeAspect="1"/>
          </p:cNvPicPr>
          <p:nvPr/>
        </p:nvPicPr>
        <p:blipFill>
          <a:blip r:embed="rId4"/>
          <a:stretch>
            <a:fillRect/>
          </a:stretch>
        </p:blipFill>
        <p:spPr>
          <a:xfrm>
            <a:off x="5764919" y="3780844"/>
            <a:ext cx="2402052" cy="1164944"/>
          </a:xfrm>
          <a:prstGeom prst="rect">
            <a:avLst/>
          </a:prstGeom>
        </p:spPr>
      </p:pic>
      <p:pic>
        <p:nvPicPr>
          <p:cNvPr id="8" name="Picture 7">
            <a:extLst>
              <a:ext uri="{FF2B5EF4-FFF2-40B4-BE49-F238E27FC236}">
                <a16:creationId xmlns:a16="http://schemas.microsoft.com/office/drawing/2014/main" id="{0705C542-91AD-4247-BB77-01474CA87DC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4264" y="5261699"/>
            <a:ext cx="1654493" cy="1231175"/>
          </a:xfrm>
          <a:prstGeom prst="rect">
            <a:avLst/>
          </a:prstGeom>
          <a:noFill/>
          <a:ln>
            <a:noFill/>
          </a:ln>
        </p:spPr>
      </p:pic>
      <p:pic>
        <p:nvPicPr>
          <p:cNvPr id="9" name="Picture 8">
            <a:extLst>
              <a:ext uri="{FF2B5EF4-FFF2-40B4-BE49-F238E27FC236}">
                <a16:creationId xmlns:a16="http://schemas.microsoft.com/office/drawing/2014/main" id="{7564C60B-3FE3-491C-BF19-31618634C061}"/>
              </a:ext>
            </a:extLst>
          </p:cNvPr>
          <p:cNvPicPr>
            <a:picLocks noChangeAspect="1"/>
          </p:cNvPicPr>
          <p:nvPr/>
        </p:nvPicPr>
        <p:blipFill>
          <a:blip r:embed="rId6"/>
          <a:stretch>
            <a:fillRect/>
          </a:stretch>
        </p:blipFill>
        <p:spPr>
          <a:xfrm>
            <a:off x="599186" y="5002027"/>
            <a:ext cx="5001447" cy="923344"/>
          </a:xfrm>
          <a:prstGeom prst="rect">
            <a:avLst/>
          </a:prstGeom>
        </p:spPr>
      </p:pic>
    </p:spTree>
    <p:extLst>
      <p:ext uri="{BB962C8B-B14F-4D97-AF65-F5344CB8AC3E}">
        <p14:creationId xmlns:p14="http://schemas.microsoft.com/office/powerpoint/2010/main" val="3915297634"/>
      </p:ext>
    </p:extLst>
  </p:cSld>
  <p:clrMapOvr>
    <a:masterClrMapping/>
  </p:clrMapOvr>
  <mc:AlternateContent xmlns:mc="http://schemas.openxmlformats.org/markup-compatibility/2006" xmlns:p14="http://schemas.microsoft.com/office/powerpoint/2010/main">
    <mc:Choice Requires="p14">
      <p:transition spd="slow" p14:dur="2000" advTm="24851"/>
    </mc:Choice>
    <mc:Fallback xmlns="">
      <p:transition spd="slow" advTm="2485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5"/>
          <p:cNvSpPr txBox="1">
            <a:spLocks noGrp="1"/>
          </p:cNvSpPr>
          <p:nvPr>
            <p:ph type="title"/>
          </p:nvPr>
        </p:nvSpPr>
        <p:spPr>
          <a:xfrm>
            <a:off x="437250" y="663675"/>
            <a:ext cx="7886700" cy="1027200"/>
          </a:xfrm>
          <a:prstGeom prst="rect">
            <a:avLst/>
          </a:prstGeom>
          <a:noFill/>
          <a:ln>
            <a:noFill/>
          </a:ln>
        </p:spPr>
        <p:txBody>
          <a:bodyPr spcFirstLastPara="1" wrap="square" lIns="91425" tIns="45700" rIns="91425" bIns="45700" anchor="b" anchorCtr="0">
            <a:normAutofit/>
          </a:bodyPr>
          <a:lstStyle/>
          <a:p>
            <a:pPr lvl="0">
              <a:buSzPts val="6000"/>
            </a:pPr>
            <a:r>
              <a:rPr lang="en-US" dirty="0"/>
              <a:t>Questions or comments:</a:t>
            </a:r>
            <a:endParaRPr dirty="0"/>
          </a:p>
        </p:txBody>
      </p:sp>
      <p:sp>
        <p:nvSpPr>
          <p:cNvPr id="315" name="Google Shape;315;p25"/>
          <p:cNvSpPr txBox="1">
            <a:spLocks noGrp="1"/>
          </p:cNvSpPr>
          <p:nvPr>
            <p:ph type="body" idx="1"/>
          </p:nvPr>
        </p:nvSpPr>
        <p:spPr>
          <a:xfrm>
            <a:off x="438912" y="1825625"/>
            <a:ext cx="7886700" cy="43512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1000"/>
              </a:spcBef>
              <a:spcAft>
                <a:spcPts val="0"/>
              </a:spcAft>
              <a:buClr>
                <a:schemeClr val="dk1"/>
              </a:buClr>
              <a:buSzPts val="2400"/>
              <a:buNone/>
            </a:pPr>
            <a:r>
              <a:rPr lang="en-US" sz="3200" dirty="0"/>
              <a:t>Questions or comments: </a:t>
            </a:r>
            <a:r>
              <a:rPr lang="en-US" u="sng" dirty="0">
                <a:solidFill>
                  <a:schemeClr val="hlink"/>
                </a:solidFill>
                <a:hlinkClick r:id="rId3"/>
              </a:rPr>
              <a:t>leah.sandler@kpu.ca</a:t>
            </a:r>
            <a:endParaRPr dirty="0"/>
          </a:p>
          <a:p>
            <a:pPr marL="0" lvl="0" indent="0" algn="l" rtl="0">
              <a:lnSpc>
                <a:spcPct val="80000"/>
              </a:lnSpc>
              <a:spcBef>
                <a:spcPts val="1000"/>
              </a:spcBef>
              <a:spcAft>
                <a:spcPts val="0"/>
              </a:spcAft>
              <a:buClr>
                <a:schemeClr val="dk1"/>
              </a:buClr>
              <a:buSzPts val="2400"/>
              <a:buNone/>
            </a:pPr>
            <a:r>
              <a:rPr lang="en-US" dirty="0"/>
              <a:t>314-598-6217</a:t>
            </a:r>
            <a:endParaRPr dirty="0"/>
          </a:p>
        </p:txBody>
      </p:sp>
      <p:sp>
        <p:nvSpPr>
          <p:cNvPr id="316" name="Google Shape;316;p25"/>
          <p:cNvSpPr txBox="1">
            <a:spLocks noGrp="1"/>
          </p:cNvSpPr>
          <p:nvPr>
            <p:ph type="sldNum" idx="12"/>
          </p:nvPr>
        </p:nvSpPr>
        <p:spPr>
          <a:xfrm>
            <a:off x="7758120" y="6356351"/>
            <a:ext cx="565836"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
        <p:nvSpPr>
          <p:cNvPr id="318" name="Google Shape;318;p25"/>
          <p:cNvSpPr txBox="1">
            <a:spLocks noGrp="1"/>
          </p:cNvSpPr>
          <p:nvPr>
            <p:ph type="ftr" idx="11"/>
          </p:nvPr>
        </p:nvSpPr>
        <p:spPr>
          <a:xfrm>
            <a:off x="437255" y="6356356"/>
            <a:ext cx="586689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ISFS– Integrating hogs in a cover-vegetable rotation </a:t>
            </a:r>
            <a:endParaRPr/>
          </a:p>
        </p:txBody>
      </p:sp>
    </p:spTree>
  </p:cSld>
  <p:clrMapOvr>
    <a:masterClrMapping/>
  </p:clrMapOvr>
  <mc:AlternateContent xmlns:mc="http://schemas.openxmlformats.org/markup-compatibility/2006" xmlns:p14="http://schemas.microsoft.com/office/powerpoint/2010/main">
    <mc:Choice Requires="p14">
      <p:transition spd="slow" p14:dur="2000" advTm="13503"/>
    </mc:Choice>
    <mc:Fallback xmlns="">
      <p:transition spd="slow" advTm="1350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437256"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0029"/>
              </a:buClr>
              <a:buSzPts val="4400"/>
              <a:buFont typeface="Arial"/>
              <a:buNone/>
            </a:pPr>
            <a:r>
              <a:rPr lang="en-US"/>
              <a:t>Research Conception</a:t>
            </a:r>
            <a:endParaRPr/>
          </a:p>
        </p:txBody>
      </p:sp>
      <p:sp>
        <p:nvSpPr>
          <p:cNvPr id="101" name="Google Shape;101;p3"/>
          <p:cNvSpPr txBox="1">
            <a:spLocks noGrp="1"/>
          </p:cNvSpPr>
          <p:nvPr>
            <p:ph type="body" idx="1"/>
          </p:nvPr>
        </p:nvSpPr>
        <p:spPr>
          <a:xfrm>
            <a:off x="438912"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800"/>
              <a:buChar char="•"/>
            </a:pPr>
            <a:r>
              <a:rPr lang="en-US"/>
              <a:t>Many market crop farmers routinely put some growing acreage into cover crops - crop rotation plan</a:t>
            </a:r>
            <a:endParaRPr/>
          </a:p>
          <a:p>
            <a:pPr marL="228600" lvl="0" indent="-228600" algn="l" rtl="0">
              <a:lnSpc>
                <a:spcPct val="80000"/>
              </a:lnSpc>
              <a:spcBef>
                <a:spcPts val="1000"/>
              </a:spcBef>
              <a:spcAft>
                <a:spcPts val="0"/>
              </a:spcAft>
              <a:buClr>
                <a:schemeClr val="dk1"/>
              </a:buClr>
              <a:buSzPts val="2800"/>
              <a:buChar char="•"/>
            </a:pPr>
            <a:r>
              <a:rPr lang="en-US"/>
              <a:t>Up to 3 times per year (spring, summer and fall)</a:t>
            </a:r>
            <a:endParaRPr/>
          </a:p>
          <a:p>
            <a:pPr marL="685800" lvl="1" indent="-228600" algn="l" rtl="0">
              <a:lnSpc>
                <a:spcPct val="80000"/>
              </a:lnSpc>
              <a:spcBef>
                <a:spcPts val="500"/>
              </a:spcBef>
              <a:spcAft>
                <a:spcPts val="0"/>
              </a:spcAft>
              <a:buClr>
                <a:schemeClr val="dk1"/>
              </a:buClr>
              <a:buSzPts val="2400"/>
              <a:buChar char="•"/>
            </a:pPr>
            <a:r>
              <a:rPr lang="en-US"/>
              <a:t>add SOM</a:t>
            </a:r>
            <a:endParaRPr/>
          </a:p>
          <a:p>
            <a:pPr marL="685800" lvl="1" indent="-228600" algn="l" rtl="0">
              <a:lnSpc>
                <a:spcPct val="80000"/>
              </a:lnSpc>
              <a:spcBef>
                <a:spcPts val="500"/>
              </a:spcBef>
              <a:spcAft>
                <a:spcPts val="0"/>
              </a:spcAft>
              <a:buClr>
                <a:schemeClr val="dk1"/>
              </a:buClr>
              <a:buSzPts val="2400"/>
              <a:buChar char="•"/>
            </a:pPr>
            <a:r>
              <a:rPr lang="en-US"/>
              <a:t>enhance fertility</a:t>
            </a:r>
            <a:endParaRPr/>
          </a:p>
          <a:p>
            <a:pPr marL="685800" lvl="1" indent="-228600" algn="l" rtl="0">
              <a:lnSpc>
                <a:spcPct val="80000"/>
              </a:lnSpc>
              <a:spcBef>
                <a:spcPts val="500"/>
              </a:spcBef>
              <a:spcAft>
                <a:spcPts val="0"/>
              </a:spcAft>
              <a:buClr>
                <a:schemeClr val="dk1"/>
              </a:buClr>
              <a:buSzPts val="2400"/>
              <a:buChar char="•"/>
            </a:pPr>
            <a:r>
              <a:rPr lang="en-US"/>
              <a:t>control weeds, diseases</a:t>
            </a:r>
            <a:endParaRPr/>
          </a:p>
          <a:p>
            <a:pPr marL="228600" lvl="0" indent="-228600" algn="l" rtl="0">
              <a:lnSpc>
                <a:spcPct val="80000"/>
              </a:lnSpc>
              <a:spcBef>
                <a:spcPts val="1000"/>
              </a:spcBef>
              <a:spcAft>
                <a:spcPts val="0"/>
              </a:spcAft>
              <a:buClr>
                <a:schemeClr val="dk1"/>
              </a:buClr>
              <a:buSzPts val="2800"/>
              <a:buChar char="•"/>
            </a:pPr>
            <a:r>
              <a:rPr lang="en-US"/>
              <a:t>Practice of tilling cover crops to terminate growth negatively impacts soil structure and biological activity</a:t>
            </a:r>
            <a:endParaRPr/>
          </a:p>
        </p:txBody>
      </p:sp>
      <p:sp>
        <p:nvSpPr>
          <p:cNvPr id="102" name="Google Shape;102;p3"/>
          <p:cNvSpPr txBox="1">
            <a:spLocks noGrp="1"/>
          </p:cNvSpPr>
          <p:nvPr>
            <p:ph type="sldNum" idx="12"/>
          </p:nvPr>
        </p:nvSpPr>
        <p:spPr>
          <a:xfrm>
            <a:off x="7758120" y="6356351"/>
            <a:ext cx="565836"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04" name="Google Shape;104;p3"/>
          <p:cNvSpPr txBox="1">
            <a:spLocks noGrp="1"/>
          </p:cNvSpPr>
          <p:nvPr>
            <p:ph type="ftr" idx="11"/>
          </p:nvPr>
        </p:nvSpPr>
        <p:spPr>
          <a:xfrm>
            <a:off x="437255" y="6356356"/>
            <a:ext cx="586689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ISFS– Integrating hogs in a cover-vegetable rotation 	</a:t>
            </a:r>
            <a:endParaRPr/>
          </a:p>
        </p:txBody>
      </p:sp>
    </p:spTree>
  </p:cSld>
  <p:clrMapOvr>
    <a:masterClrMapping/>
  </p:clrMapOvr>
  <mc:AlternateContent xmlns:mc="http://schemas.openxmlformats.org/markup-compatibility/2006" xmlns:p14="http://schemas.microsoft.com/office/powerpoint/2010/main">
    <mc:Choice Requires="p14">
      <p:transition spd="slow" p14:dur="2000" advTm="35510"/>
    </mc:Choice>
    <mc:Fallback xmlns="">
      <p:transition spd="slow" advTm="3551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437256"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0029"/>
              </a:buClr>
              <a:buSzPts val="4400"/>
              <a:buFont typeface="Arial"/>
              <a:buNone/>
            </a:pPr>
            <a:r>
              <a:rPr lang="en-US"/>
              <a:t>Research Conception</a:t>
            </a:r>
            <a:endParaRPr/>
          </a:p>
        </p:txBody>
      </p:sp>
      <p:sp>
        <p:nvSpPr>
          <p:cNvPr id="118" name="Google Shape;118;p4"/>
          <p:cNvSpPr txBox="1">
            <a:spLocks noGrp="1"/>
          </p:cNvSpPr>
          <p:nvPr>
            <p:ph type="body" idx="1"/>
          </p:nvPr>
        </p:nvSpPr>
        <p:spPr>
          <a:xfrm>
            <a:off x="438912"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Specific to our area (Fraser Delta) - effects are exacerbated in clay textured soils </a:t>
            </a:r>
            <a:endParaRPr dirty="0"/>
          </a:p>
          <a:p>
            <a:pPr marL="0" lvl="0" indent="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Management may require machinery, implements not available to smaller scale, start up market crop farmers</a:t>
            </a:r>
            <a:endParaRPr dirty="0"/>
          </a:p>
        </p:txBody>
      </p:sp>
      <p:sp>
        <p:nvSpPr>
          <p:cNvPr id="119" name="Google Shape;119;p4"/>
          <p:cNvSpPr txBox="1">
            <a:spLocks noGrp="1"/>
          </p:cNvSpPr>
          <p:nvPr>
            <p:ph type="sldNum" idx="12"/>
          </p:nvPr>
        </p:nvSpPr>
        <p:spPr>
          <a:xfrm>
            <a:off x="7758120" y="6356351"/>
            <a:ext cx="565836"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21" name="Google Shape;121;p4"/>
          <p:cNvSpPr txBox="1">
            <a:spLocks noGrp="1"/>
          </p:cNvSpPr>
          <p:nvPr>
            <p:ph type="ftr" idx="11"/>
          </p:nvPr>
        </p:nvSpPr>
        <p:spPr>
          <a:xfrm>
            <a:off x="437255" y="6356356"/>
            <a:ext cx="586689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ISFS– Integrating hogs in a cover-vegetable rotation </a:t>
            </a:r>
            <a:endParaRPr/>
          </a:p>
        </p:txBody>
      </p:sp>
    </p:spTree>
  </p:cSld>
  <p:clrMapOvr>
    <a:masterClrMapping/>
  </p:clrMapOvr>
  <mc:AlternateContent xmlns:mc="http://schemas.openxmlformats.org/markup-compatibility/2006" xmlns:p14="http://schemas.microsoft.com/office/powerpoint/2010/main">
    <mc:Choice Requires="p14">
      <p:transition spd="slow" p14:dur="2000" advTm="25427"/>
    </mc:Choice>
    <mc:Fallback xmlns="">
      <p:transition spd="slow" advTm="2542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437256"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0029"/>
              </a:buClr>
              <a:buSzPts val="4400"/>
              <a:buFont typeface="Arial"/>
              <a:buNone/>
            </a:pPr>
            <a:r>
              <a:rPr lang="en-US"/>
              <a:t>Research Objectives</a:t>
            </a:r>
            <a:endParaRPr/>
          </a:p>
        </p:txBody>
      </p:sp>
      <p:sp>
        <p:nvSpPr>
          <p:cNvPr id="128" name="Google Shape;128;p5"/>
          <p:cNvSpPr txBox="1">
            <a:spLocks noGrp="1"/>
          </p:cNvSpPr>
          <p:nvPr>
            <p:ph type="body" idx="1"/>
          </p:nvPr>
        </p:nvSpPr>
        <p:spPr>
          <a:xfrm>
            <a:off x="438912"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Find regenerative ways to manage cover crops and on-farm fertility while reducing reliance on extensive use of tractor tillage</a:t>
            </a:r>
            <a:endParaRPr dirty="0"/>
          </a:p>
          <a:p>
            <a:pPr marL="228600" lvl="0" indent="-228600" algn="l" rtl="0">
              <a:lnSpc>
                <a:spcPct val="90000"/>
              </a:lnSpc>
              <a:spcBef>
                <a:spcPts val="1000"/>
              </a:spcBef>
              <a:spcAft>
                <a:spcPts val="0"/>
              </a:spcAft>
              <a:buClr>
                <a:schemeClr val="dk1"/>
              </a:buClr>
              <a:buSzPts val="2800"/>
              <a:buChar char="•"/>
            </a:pPr>
            <a:r>
              <a:rPr lang="en-US" dirty="0"/>
              <a:t>Determine the potential benefits from integration of hogs into vegetable production</a:t>
            </a:r>
            <a:endParaRPr dirty="0"/>
          </a:p>
          <a:p>
            <a:pPr marL="228600" lvl="0" indent="-228600" algn="l" rtl="0">
              <a:lnSpc>
                <a:spcPct val="90000"/>
              </a:lnSpc>
              <a:spcBef>
                <a:spcPts val="1000"/>
              </a:spcBef>
              <a:spcAft>
                <a:spcPts val="0"/>
              </a:spcAft>
              <a:buClr>
                <a:schemeClr val="dk1"/>
              </a:buClr>
              <a:buSzPts val="2800"/>
              <a:buChar char="•"/>
            </a:pPr>
            <a:r>
              <a:rPr lang="en-US" dirty="0"/>
              <a:t>Investigate the impacts of integrating hog strip grazing in a vegetable –cover crop rotation system on soil quality, nutrient life cycle, weed management, subsequent vegetable harvest</a:t>
            </a:r>
            <a:endParaRPr dirty="0"/>
          </a:p>
        </p:txBody>
      </p:sp>
      <p:sp>
        <p:nvSpPr>
          <p:cNvPr id="129" name="Google Shape;129;p5"/>
          <p:cNvSpPr txBox="1">
            <a:spLocks noGrp="1"/>
          </p:cNvSpPr>
          <p:nvPr>
            <p:ph type="sldNum" idx="12"/>
          </p:nvPr>
        </p:nvSpPr>
        <p:spPr>
          <a:xfrm>
            <a:off x="7758120" y="6356351"/>
            <a:ext cx="565836"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31" name="Google Shape;131;p5"/>
          <p:cNvSpPr txBox="1">
            <a:spLocks noGrp="1"/>
          </p:cNvSpPr>
          <p:nvPr>
            <p:ph type="ftr" idx="11"/>
          </p:nvPr>
        </p:nvSpPr>
        <p:spPr>
          <a:xfrm>
            <a:off x="437255" y="6356356"/>
            <a:ext cx="586689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ISFS– Integrating hogs in a cover-vegetable rotation </a:t>
            </a:r>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4417"/>
    </mc:Choice>
    <mc:Fallback xmlns="">
      <p:transition spd="slow" advTm="34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437256"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0029"/>
              </a:buClr>
              <a:buSzPts val="4400"/>
              <a:buFont typeface="Arial"/>
              <a:buNone/>
            </a:pPr>
            <a:r>
              <a:rPr lang="en-US"/>
              <a:t>Materials and methods</a:t>
            </a:r>
            <a:endParaRPr/>
          </a:p>
        </p:txBody>
      </p:sp>
      <p:sp>
        <p:nvSpPr>
          <p:cNvPr id="137" name="Google Shape;137;p6"/>
          <p:cNvSpPr txBox="1">
            <a:spLocks noGrp="1"/>
          </p:cNvSpPr>
          <p:nvPr>
            <p:ph type="body" idx="1"/>
          </p:nvPr>
        </p:nvSpPr>
        <p:spPr>
          <a:xfrm>
            <a:off x="438912" y="1825625"/>
            <a:ext cx="7886700" cy="4351338"/>
          </a:xfrm>
          <a:prstGeom prst="rect">
            <a:avLst/>
          </a:prstGeom>
          <a:noFill/>
          <a:ln>
            <a:noFill/>
          </a:ln>
        </p:spPr>
        <p:txBody>
          <a:bodyPr spcFirstLastPara="1" wrap="square" lIns="91425" tIns="45700" rIns="91425" bIns="45700" anchor="t" anchorCtr="0">
            <a:normAutofit/>
          </a:bodyPr>
          <a:lstStyle/>
          <a:p>
            <a:pPr marL="228600" indent="-228600">
              <a:lnSpc>
                <a:spcPct val="100000"/>
              </a:lnSpc>
              <a:spcBef>
                <a:spcPts val="0"/>
              </a:spcBef>
              <a:buSzPts val="2800"/>
            </a:pPr>
            <a:r>
              <a:rPr lang="en-US" dirty="0"/>
              <a:t>Tsawwassen, BC</a:t>
            </a:r>
          </a:p>
          <a:p>
            <a:pPr marL="228600" indent="-228600">
              <a:lnSpc>
                <a:spcPct val="100000"/>
              </a:lnSpc>
              <a:spcBef>
                <a:spcPts val="0"/>
              </a:spcBef>
              <a:buSzPts val="2800"/>
            </a:pPr>
            <a:r>
              <a:rPr lang="en-US" dirty="0"/>
              <a:t>RCBD, 4 reps</a:t>
            </a:r>
            <a:endParaRPr dirty="0"/>
          </a:p>
          <a:p>
            <a:pPr marL="228600" indent="-228600">
              <a:buSzPts val="2800"/>
            </a:pPr>
            <a:r>
              <a:rPr lang="en-US" dirty="0"/>
              <a:t>Two treatments: Grazing (pigs) and Tillage</a:t>
            </a:r>
          </a:p>
          <a:p>
            <a:pPr marL="228600" lvl="0" indent="-228600" algn="l" rtl="0">
              <a:lnSpc>
                <a:spcPct val="90000"/>
              </a:lnSpc>
              <a:spcBef>
                <a:spcPts val="1000"/>
              </a:spcBef>
              <a:spcAft>
                <a:spcPts val="0"/>
              </a:spcAft>
              <a:buClr>
                <a:schemeClr val="dk1"/>
              </a:buClr>
              <a:buSzPts val="2800"/>
              <a:buChar char="•"/>
            </a:pPr>
            <a:r>
              <a:rPr lang="en-US" dirty="0"/>
              <a:t>Main-plot: 30 ft x 230 ft</a:t>
            </a:r>
            <a:endParaRPr dirty="0"/>
          </a:p>
          <a:p>
            <a:pPr marL="228600" lvl="0" indent="-228600" algn="l" rtl="0">
              <a:lnSpc>
                <a:spcPct val="90000"/>
              </a:lnSpc>
              <a:spcBef>
                <a:spcPts val="1000"/>
              </a:spcBef>
              <a:spcAft>
                <a:spcPts val="0"/>
              </a:spcAft>
              <a:buClr>
                <a:schemeClr val="dk1"/>
              </a:buClr>
              <a:buSzPts val="2800"/>
              <a:buChar char="•"/>
            </a:pPr>
            <a:r>
              <a:rPr lang="en-US" dirty="0"/>
              <a:t>Subplots: 6 per main-plot for grazing (30x38 ft)</a:t>
            </a:r>
          </a:p>
          <a:p>
            <a:pPr marL="228600" lvl="0" indent="-228600" algn="l" rtl="0">
              <a:lnSpc>
                <a:spcPct val="90000"/>
              </a:lnSpc>
              <a:spcBef>
                <a:spcPts val="1000"/>
              </a:spcBef>
              <a:spcAft>
                <a:spcPts val="0"/>
              </a:spcAft>
              <a:buClr>
                <a:schemeClr val="dk1"/>
              </a:buClr>
              <a:buSzPts val="2800"/>
              <a:buChar char="•"/>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38" name="Google Shape;138;p6"/>
          <p:cNvSpPr txBox="1">
            <a:spLocks noGrp="1"/>
          </p:cNvSpPr>
          <p:nvPr>
            <p:ph type="sldNum" idx="12"/>
          </p:nvPr>
        </p:nvSpPr>
        <p:spPr>
          <a:xfrm>
            <a:off x="7758120" y="6356351"/>
            <a:ext cx="565836"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39" name="Google Shape;139;p6"/>
          <p:cNvSpPr txBox="1">
            <a:spLocks noGrp="1"/>
          </p:cNvSpPr>
          <p:nvPr>
            <p:ph type="dt" idx="10"/>
          </p:nvPr>
        </p:nvSpPr>
        <p:spPr>
          <a:xfrm>
            <a:off x="6522446" y="6356356"/>
            <a:ext cx="101737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dirty="0"/>
          </a:p>
        </p:txBody>
      </p:sp>
      <p:sp>
        <p:nvSpPr>
          <p:cNvPr id="140" name="Google Shape;140;p6"/>
          <p:cNvSpPr txBox="1">
            <a:spLocks noGrp="1"/>
          </p:cNvSpPr>
          <p:nvPr>
            <p:ph type="ftr" idx="11"/>
          </p:nvPr>
        </p:nvSpPr>
        <p:spPr>
          <a:xfrm>
            <a:off x="437255" y="6356356"/>
            <a:ext cx="586689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ISFS– Integrating hogs in a cover-vegetable rotation </a:t>
            </a:r>
            <a:endParaRPr/>
          </a:p>
        </p:txBody>
      </p:sp>
      <p:pic>
        <p:nvPicPr>
          <p:cNvPr id="2" name="Picture 1">
            <a:extLst>
              <a:ext uri="{FF2B5EF4-FFF2-40B4-BE49-F238E27FC236}">
                <a16:creationId xmlns:a16="http://schemas.microsoft.com/office/drawing/2014/main" id="{59C6BCA2-24BD-48BF-80A3-F6C589711FFA}"/>
              </a:ext>
            </a:extLst>
          </p:cNvPr>
          <p:cNvPicPr>
            <a:picLocks noChangeAspect="1"/>
          </p:cNvPicPr>
          <p:nvPr/>
        </p:nvPicPr>
        <p:blipFill>
          <a:blip r:embed="rId3"/>
          <a:stretch>
            <a:fillRect/>
          </a:stretch>
        </p:blipFill>
        <p:spPr>
          <a:xfrm>
            <a:off x="1713775" y="4645112"/>
            <a:ext cx="5005250" cy="9205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5082"/>
    </mc:Choice>
    <mc:Fallback xmlns="">
      <p:transition spd="slow" advTm="3508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437256"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0029"/>
              </a:buClr>
              <a:buSzPts val="4400"/>
              <a:buFont typeface="Arial"/>
              <a:buNone/>
            </a:pPr>
            <a:r>
              <a:rPr lang="en-US"/>
              <a:t>Materials and methods</a:t>
            </a:r>
            <a:endParaRPr/>
          </a:p>
        </p:txBody>
      </p:sp>
      <p:sp>
        <p:nvSpPr>
          <p:cNvPr id="147" name="Google Shape;147;p7"/>
          <p:cNvSpPr txBox="1">
            <a:spLocks noGrp="1"/>
          </p:cNvSpPr>
          <p:nvPr>
            <p:ph type="sldNum" idx="12"/>
          </p:nvPr>
        </p:nvSpPr>
        <p:spPr>
          <a:xfrm>
            <a:off x="7758120" y="6356351"/>
            <a:ext cx="565836"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48" name="Google Shape;148;p7"/>
          <p:cNvSpPr txBox="1">
            <a:spLocks noGrp="1"/>
          </p:cNvSpPr>
          <p:nvPr>
            <p:ph type="ftr" idx="11"/>
          </p:nvPr>
        </p:nvSpPr>
        <p:spPr>
          <a:xfrm>
            <a:off x="437255" y="6356356"/>
            <a:ext cx="586689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ISFS– Integrating hogs in a cover-vegetable rotation </a:t>
            </a:r>
            <a:endParaRPr/>
          </a:p>
        </p:txBody>
      </p:sp>
      <p:cxnSp>
        <p:nvCxnSpPr>
          <p:cNvPr id="149" name="Google Shape;149;p7"/>
          <p:cNvCxnSpPr/>
          <p:nvPr/>
        </p:nvCxnSpPr>
        <p:spPr>
          <a:xfrm rot="10800000">
            <a:off x="10380956" y="4537078"/>
            <a:ext cx="0" cy="6350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50" name="Google Shape;150;p7"/>
          <p:cNvCxnSpPr/>
          <p:nvPr/>
        </p:nvCxnSpPr>
        <p:spPr>
          <a:xfrm rot="10800000">
            <a:off x="14394156" y="4524378"/>
            <a:ext cx="0" cy="5461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51" name="Google Shape;151;p7"/>
          <p:cNvCxnSpPr/>
          <p:nvPr/>
        </p:nvCxnSpPr>
        <p:spPr>
          <a:xfrm rot="10800000">
            <a:off x="13759156" y="4537078"/>
            <a:ext cx="0" cy="647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52" name="Google Shape;152;p7"/>
          <p:cNvCxnSpPr/>
          <p:nvPr/>
        </p:nvCxnSpPr>
        <p:spPr>
          <a:xfrm rot="10800000">
            <a:off x="12400256" y="4524378"/>
            <a:ext cx="0" cy="546100"/>
          </a:xfrm>
          <a:prstGeom prst="straightConnector1">
            <a:avLst/>
          </a:prstGeom>
          <a:noFill/>
          <a:ln w="9525" cap="flat" cmpd="sng">
            <a:solidFill>
              <a:schemeClr val="accent1"/>
            </a:solidFill>
            <a:prstDash val="solid"/>
            <a:miter lim="800000"/>
            <a:headEnd type="none" w="sm" len="sm"/>
            <a:tailEnd type="triangle" w="med" len="med"/>
          </a:ln>
        </p:spPr>
      </p:cxnSp>
      <p:pic>
        <p:nvPicPr>
          <p:cNvPr id="153" name="Google Shape;153;p7"/>
          <p:cNvPicPr preferRelativeResize="0"/>
          <p:nvPr/>
        </p:nvPicPr>
        <p:blipFill rotWithShape="1">
          <a:blip r:embed="rId3">
            <a:alphaModFix/>
          </a:blip>
          <a:srcRect/>
          <a:stretch/>
        </p:blipFill>
        <p:spPr>
          <a:xfrm>
            <a:off x="457200" y="1839914"/>
            <a:ext cx="7864081" cy="38036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34368"/>
    </mc:Choice>
    <mc:Fallback xmlns="">
      <p:transition spd="slow" advTm="3436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title"/>
          </p:nvPr>
        </p:nvSpPr>
        <p:spPr>
          <a:xfrm>
            <a:off x="437256"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0029"/>
              </a:buClr>
              <a:buSzPts val="4400"/>
              <a:buFont typeface="Arial"/>
              <a:buNone/>
            </a:pPr>
            <a:r>
              <a:rPr lang="en-US"/>
              <a:t>Materials and methods</a:t>
            </a:r>
            <a:endParaRPr/>
          </a:p>
        </p:txBody>
      </p:sp>
      <p:sp>
        <p:nvSpPr>
          <p:cNvPr id="161" name="Google Shape;161;p8"/>
          <p:cNvSpPr txBox="1">
            <a:spLocks noGrp="1"/>
          </p:cNvSpPr>
          <p:nvPr>
            <p:ph type="body" idx="1"/>
          </p:nvPr>
        </p:nvSpPr>
        <p:spPr>
          <a:xfrm>
            <a:off x="438912"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en-US" dirty="0"/>
              <a:t>Hogs were moved through subplots as cover crop was eaten down, soil remained covered by at least 30%</a:t>
            </a:r>
            <a:endParaRPr dirty="0"/>
          </a:p>
          <a:p>
            <a:pPr marL="228600" lvl="0" indent="-228600" algn="l" rtl="0">
              <a:lnSpc>
                <a:spcPct val="90000"/>
              </a:lnSpc>
              <a:spcBef>
                <a:spcPts val="1000"/>
              </a:spcBef>
              <a:spcAft>
                <a:spcPts val="0"/>
              </a:spcAft>
              <a:buClr>
                <a:schemeClr val="dk1"/>
              </a:buClr>
              <a:buSzPts val="2800"/>
              <a:buChar char="•"/>
            </a:pPr>
            <a:r>
              <a:rPr lang="en-US" dirty="0"/>
              <a:t>Moved through series of subplots two times</a:t>
            </a:r>
            <a:endParaRPr dirty="0"/>
          </a:p>
          <a:p>
            <a:pPr marL="228600" lvl="0" indent="-228600" algn="l" rtl="0">
              <a:lnSpc>
                <a:spcPct val="90000"/>
              </a:lnSpc>
              <a:spcBef>
                <a:spcPts val="1000"/>
              </a:spcBef>
              <a:spcAft>
                <a:spcPts val="0"/>
              </a:spcAft>
              <a:buClr>
                <a:schemeClr val="dk1"/>
              </a:buClr>
              <a:buSzPts val="2800"/>
              <a:buChar char="•"/>
            </a:pPr>
            <a:r>
              <a:rPr lang="en-US" dirty="0"/>
              <a:t>Approx. every 7 days</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62" name="Google Shape;162;p8"/>
          <p:cNvSpPr txBox="1">
            <a:spLocks noGrp="1"/>
          </p:cNvSpPr>
          <p:nvPr>
            <p:ph type="sldNum" idx="12"/>
          </p:nvPr>
        </p:nvSpPr>
        <p:spPr>
          <a:xfrm>
            <a:off x="7758120" y="6356351"/>
            <a:ext cx="565836"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63" name="Google Shape;163;p8"/>
          <p:cNvSpPr txBox="1">
            <a:spLocks noGrp="1"/>
          </p:cNvSpPr>
          <p:nvPr>
            <p:ph type="ftr" idx="11"/>
          </p:nvPr>
        </p:nvSpPr>
        <p:spPr>
          <a:xfrm>
            <a:off x="437255" y="6356356"/>
            <a:ext cx="586689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ISFS– Integrating hogs in a cover-vegetable rotation </a:t>
            </a:r>
            <a:endParaRPr/>
          </a:p>
        </p:txBody>
      </p:sp>
    </p:spTree>
  </p:cSld>
  <p:clrMapOvr>
    <a:masterClrMapping/>
  </p:clrMapOvr>
  <mc:AlternateContent xmlns:mc="http://schemas.openxmlformats.org/markup-compatibility/2006" xmlns:p14="http://schemas.microsoft.com/office/powerpoint/2010/main">
    <mc:Choice Requires="p14">
      <p:transition spd="slow" p14:dur="2000" advTm="35204"/>
    </mc:Choice>
    <mc:Fallback xmlns="">
      <p:transition spd="slow" advTm="3520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437256"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0029"/>
              </a:buClr>
              <a:buSzPts val="4400"/>
              <a:buFont typeface="Arial"/>
              <a:buNone/>
            </a:pPr>
            <a:r>
              <a:rPr lang="en-US"/>
              <a:t>Materials and methods</a:t>
            </a:r>
            <a:endParaRPr/>
          </a:p>
        </p:txBody>
      </p:sp>
      <p:sp>
        <p:nvSpPr>
          <p:cNvPr id="171" name="Google Shape;171;p9"/>
          <p:cNvSpPr txBox="1">
            <a:spLocks noGrp="1"/>
          </p:cNvSpPr>
          <p:nvPr>
            <p:ph type="body" idx="1"/>
          </p:nvPr>
        </p:nvSpPr>
        <p:spPr>
          <a:xfrm>
            <a:off x="438912"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3 cover crop seedings</a:t>
            </a:r>
            <a:endParaRPr/>
          </a:p>
          <a:p>
            <a:pPr marL="685800" lvl="1" indent="-228600" algn="l" rtl="0">
              <a:lnSpc>
                <a:spcPct val="90000"/>
              </a:lnSpc>
              <a:spcBef>
                <a:spcPts val="500"/>
              </a:spcBef>
              <a:spcAft>
                <a:spcPts val="0"/>
              </a:spcAft>
              <a:buClr>
                <a:schemeClr val="dk1"/>
              </a:buClr>
              <a:buSzPts val="2400"/>
              <a:buChar char="•"/>
            </a:pPr>
            <a:r>
              <a:rPr lang="en-US"/>
              <a:t>Spring – oats, ladino clover, field pea</a:t>
            </a:r>
            <a:endParaRPr/>
          </a:p>
          <a:p>
            <a:pPr marL="685800" lvl="1" indent="-228600" algn="l" rtl="0">
              <a:lnSpc>
                <a:spcPct val="90000"/>
              </a:lnSpc>
              <a:spcBef>
                <a:spcPts val="500"/>
              </a:spcBef>
              <a:spcAft>
                <a:spcPts val="0"/>
              </a:spcAft>
              <a:buClr>
                <a:schemeClr val="dk1"/>
              </a:buClr>
              <a:buSzPts val="2400"/>
              <a:buChar char="•"/>
            </a:pPr>
            <a:r>
              <a:rPr lang="en-US"/>
              <a:t>Summer – sudex-sudan, buckwheat, ladino clover</a:t>
            </a:r>
            <a:endParaRPr/>
          </a:p>
          <a:p>
            <a:pPr marL="685800" lvl="1" indent="-228600" algn="l" rtl="0">
              <a:lnSpc>
                <a:spcPct val="90000"/>
              </a:lnSpc>
              <a:spcBef>
                <a:spcPts val="500"/>
              </a:spcBef>
              <a:spcAft>
                <a:spcPts val="0"/>
              </a:spcAft>
              <a:buClr>
                <a:schemeClr val="dk1"/>
              </a:buClr>
              <a:buSzPts val="2400"/>
              <a:buChar char="•"/>
            </a:pPr>
            <a:r>
              <a:rPr lang="en-US"/>
              <a:t>Fall – fall rye, vetch</a:t>
            </a:r>
            <a:endParaRPr/>
          </a:p>
          <a:p>
            <a:pPr marL="228600" lvl="0" indent="-228600" algn="l" rtl="0">
              <a:lnSpc>
                <a:spcPct val="90000"/>
              </a:lnSpc>
              <a:spcBef>
                <a:spcPts val="1000"/>
              </a:spcBef>
              <a:spcAft>
                <a:spcPts val="0"/>
              </a:spcAft>
              <a:buClr>
                <a:schemeClr val="dk1"/>
              </a:buClr>
              <a:buSzPts val="2800"/>
              <a:buChar char="•"/>
            </a:pPr>
            <a:r>
              <a:rPr lang="en-US"/>
              <a:t>In grazing, hand spread sublot 24 hours before moving pigs, augmented 45% to account for consumption</a:t>
            </a:r>
            <a:endParaRPr/>
          </a:p>
          <a:p>
            <a:pPr marL="228600" lvl="0" indent="-228600" algn="l" rtl="0">
              <a:lnSpc>
                <a:spcPct val="90000"/>
              </a:lnSpc>
              <a:spcBef>
                <a:spcPts val="1000"/>
              </a:spcBef>
              <a:spcAft>
                <a:spcPts val="0"/>
              </a:spcAft>
              <a:buClr>
                <a:schemeClr val="dk1"/>
              </a:buClr>
              <a:buSzPts val="2800"/>
              <a:buChar char="•"/>
            </a:pPr>
            <a:r>
              <a:rPr lang="en-US"/>
              <a:t>In tillage, mechanically turned in then hand spread</a:t>
            </a:r>
            <a:endParaRPr/>
          </a:p>
        </p:txBody>
      </p:sp>
      <p:sp>
        <p:nvSpPr>
          <p:cNvPr id="172" name="Google Shape;172;p9"/>
          <p:cNvSpPr txBox="1">
            <a:spLocks noGrp="1"/>
          </p:cNvSpPr>
          <p:nvPr>
            <p:ph type="sldNum" idx="12"/>
          </p:nvPr>
        </p:nvSpPr>
        <p:spPr>
          <a:xfrm>
            <a:off x="7758120" y="6356351"/>
            <a:ext cx="565836"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73" name="Google Shape;173;p9"/>
          <p:cNvSpPr txBox="1">
            <a:spLocks noGrp="1"/>
          </p:cNvSpPr>
          <p:nvPr>
            <p:ph type="ftr" idx="11"/>
          </p:nvPr>
        </p:nvSpPr>
        <p:spPr>
          <a:xfrm>
            <a:off x="437255" y="6356356"/>
            <a:ext cx="586689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ISFS– Integrating hogs in a cover-vegetable rotation </a:t>
            </a:r>
            <a:endParaRPr/>
          </a:p>
        </p:txBody>
      </p:sp>
    </p:spTree>
  </p:cSld>
  <p:clrMapOvr>
    <a:masterClrMapping/>
  </p:clrMapOvr>
  <mc:AlternateContent xmlns:mc="http://schemas.openxmlformats.org/markup-compatibility/2006" xmlns:p14="http://schemas.microsoft.com/office/powerpoint/2010/main">
    <mc:Choice Requires="p14">
      <p:transition spd="slow" p14:dur="2000" advTm="57634"/>
    </mc:Choice>
    <mc:Fallback xmlns="">
      <p:transition spd="slow" advTm="5763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2|9.7|6.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1333</TotalTime>
  <Words>854</Words>
  <Application>Microsoft Office PowerPoint</Application>
  <PresentationFormat>On-screen Show (4:3)</PresentationFormat>
  <Paragraphs>147</Paragraphs>
  <Slides>25</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Integrating hogs in a cover-vegetable rotation for healthy soils</vt:lpstr>
      <vt:lpstr>Outline</vt:lpstr>
      <vt:lpstr>Research Conception</vt:lpstr>
      <vt:lpstr>Research Conception</vt:lpstr>
      <vt:lpstr>Research Objectives</vt:lpstr>
      <vt:lpstr>Materials and methods</vt:lpstr>
      <vt:lpstr>Materials and methods</vt:lpstr>
      <vt:lpstr>Materials and methods</vt:lpstr>
      <vt:lpstr>Materials and methods</vt:lpstr>
      <vt:lpstr>July 2 - fencing into spring cover </vt:lpstr>
      <vt:lpstr>July 2 – pigs into main plots</vt:lpstr>
      <vt:lpstr>PowerPoint Presentation</vt:lpstr>
      <vt:lpstr>Aug. 17 – summer cover crop</vt:lpstr>
      <vt:lpstr>Sept. 30 - tillage plots</vt:lpstr>
      <vt:lpstr>Sept. 30 - hog plots</vt:lpstr>
      <vt:lpstr>Materials and methods</vt:lpstr>
      <vt:lpstr>July 29 - squash and corn</vt:lpstr>
      <vt:lpstr>Results</vt:lpstr>
      <vt:lpstr>Results</vt:lpstr>
      <vt:lpstr>PowerPoint Presentation</vt:lpstr>
      <vt:lpstr>PowerPoint Presentation</vt:lpstr>
      <vt:lpstr>Conclusions</vt:lpstr>
      <vt:lpstr>Conclusions</vt:lpstr>
      <vt:lpstr>Acknowledgements</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hogs in a cover-vegetable rotation for healthy soils</dc:title>
  <dc:creator>Leah Sandler</dc:creator>
  <cp:lastModifiedBy>Leah Sandler</cp:lastModifiedBy>
  <cp:revision>14</cp:revision>
  <dcterms:created xsi:type="dcterms:W3CDTF">2020-12-04T18:50:49Z</dcterms:created>
  <dcterms:modified xsi:type="dcterms:W3CDTF">2022-05-09T15:20:23Z</dcterms:modified>
</cp:coreProperties>
</file>