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58" r:id="rId6"/>
    <p:sldId id="273" r:id="rId7"/>
    <p:sldId id="260" r:id="rId8"/>
    <p:sldId id="274" r:id="rId9"/>
    <p:sldId id="276" r:id="rId10"/>
    <p:sldId id="277" r:id="rId11"/>
    <p:sldId id="280" r:id="rId12"/>
    <p:sldId id="268" r:id="rId13"/>
    <p:sldId id="265" r:id="rId14"/>
    <p:sldId id="266" r:id="rId15"/>
    <p:sldId id="267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FF505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4" autoAdjust="0"/>
    <p:restoredTop sz="94635" autoAdjust="0"/>
  </p:normalViewPr>
  <p:slideViewPr>
    <p:cSldViewPr>
      <p:cViewPr varScale="1">
        <p:scale>
          <a:sx n="109" d="100"/>
          <a:sy n="109" d="100"/>
        </p:scale>
        <p:origin x="18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322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89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4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204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067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482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209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98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991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187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107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33CB9-1215-4BB4-B923-0FCCC998C5B3}" type="datetimeFigureOut">
              <a:rPr lang="en-CA" smtClean="0"/>
              <a:t>05/10/2018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CCC18-1D1E-4280-B1E6-403E8D69D4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647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cleans.ca/author/murad-hemmadi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04663"/>
            <a:ext cx="87129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Analysis of the Polycentric Governance of Local Food in Canada </a:t>
            </a:r>
            <a:endParaRPr lang="en-US" sz="3600" b="1" dirty="0" smtClean="0"/>
          </a:p>
          <a:p>
            <a:pPr algn="ctr"/>
            <a:endParaRPr lang="en-CA" sz="3600" b="1" dirty="0"/>
          </a:p>
          <a:p>
            <a:r>
              <a:rPr lang="en-US" b="1" dirty="0"/>
              <a:t> </a:t>
            </a:r>
            <a:endParaRPr lang="en-CA" b="1" dirty="0"/>
          </a:p>
          <a:p>
            <a:pPr algn="ctr"/>
            <a:r>
              <a:rPr lang="en-US" sz="2400" b="1" u="sng" dirty="0" smtClean="0"/>
              <a:t>Brent </a:t>
            </a:r>
            <a:r>
              <a:rPr lang="en-US" sz="2400" b="1" u="sng" dirty="0"/>
              <a:t>Swallow</a:t>
            </a:r>
            <a:r>
              <a:rPr lang="en-US" sz="2400" b="1" u="sng" baseline="30000" dirty="0"/>
              <a:t>1</a:t>
            </a:r>
            <a:r>
              <a:rPr lang="en-US" sz="2400" b="1" dirty="0"/>
              <a:t>, Stephanie Budynski</a:t>
            </a:r>
            <a:r>
              <a:rPr lang="en-US" sz="2400" b="1" baseline="30000" dirty="0"/>
              <a:t>1</a:t>
            </a:r>
            <a:r>
              <a:rPr lang="en-US" sz="2400" b="1" dirty="0"/>
              <a:t>, and Mary Beckie</a:t>
            </a:r>
            <a:r>
              <a:rPr lang="en-US" sz="2400" b="1" baseline="30000" dirty="0"/>
              <a:t>2</a:t>
            </a:r>
            <a:endParaRPr lang="en-CA" sz="2400" b="1" dirty="0"/>
          </a:p>
          <a:p>
            <a:endParaRPr lang="en-US" b="1" baseline="30000" dirty="0" smtClean="0"/>
          </a:p>
          <a:p>
            <a:r>
              <a:rPr lang="en-US" b="1" baseline="30000" dirty="0" smtClean="0"/>
              <a:t>1</a:t>
            </a:r>
            <a:r>
              <a:rPr lang="en-US" b="1" dirty="0" smtClean="0"/>
              <a:t> </a:t>
            </a:r>
            <a:r>
              <a:rPr lang="en-US" b="1" dirty="0"/>
              <a:t>Department of Resource Economics and Environmental Sociology, University of Alberta, </a:t>
            </a:r>
            <a:r>
              <a:rPr lang="en-US" b="1" dirty="0" smtClean="0"/>
              <a:t>	Edmonton</a:t>
            </a:r>
            <a:r>
              <a:rPr lang="en-US" b="1" dirty="0"/>
              <a:t>, Alberta</a:t>
            </a:r>
            <a:endParaRPr lang="en-CA" b="1" dirty="0"/>
          </a:p>
          <a:p>
            <a:r>
              <a:rPr lang="en-US" b="1" baseline="30000" dirty="0"/>
              <a:t>2</a:t>
            </a:r>
            <a:r>
              <a:rPr lang="en-US" b="1" dirty="0"/>
              <a:t> Faculty of Extension, University of Alberta, Edmonton, Alberta</a:t>
            </a:r>
            <a:endParaRPr lang="en-CA" b="1" dirty="0"/>
          </a:p>
          <a:p>
            <a:endParaRPr lang="en-CA" b="1" dirty="0"/>
          </a:p>
        </p:txBody>
      </p:sp>
      <p:pic>
        <p:nvPicPr>
          <p:cNvPr id="1026" name="Picture 2" descr="Image result for university of alberta logo re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6074214"/>
            <a:ext cx="4176464" cy="59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lberta agriculture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713566"/>
            <a:ext cx="1728192" cy="94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LEdGE logo - Food: Locally Embedded, Globally Engage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730" y="6021287"/>
            <a:ext cx="2662269" cy="63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4654877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Presentation to the Place-Based Food Systems Conference, August 9-10, 2018, Richmond, British Columbia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4192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" y="5715"/>
            <a:ext cx="686662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Shonar Bangla" panose="020B0502040204020203" pitchFamily="34" charset="0"/>
              </a:rPr>
              <a:t>Table 1:  11 Objectives for Canada’s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Shonar Bangla" panose="020B0502040204020203" pitchFamily="34" charset="0"/>
              </a:rPr>
              <a:t>agri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Shonar Bangla" panose="020B0502040204020203" pitchFamily="34" charset="0"/>
              </a:rPr>
              <a:t>-food system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Shonar Bangla" panose="020B0502040204020203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409957"/>
              </p:ext>
            </p:extLst>
          </p:nvPr>
        </p:nvGraphicFramePr>
        <p:xfrm>
          <a:off x="107504" y="476673"/>
          <a:ext cx="8856984" cy="5809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7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4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Policy objective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Justification / Inspiration</a:t>
                      </a:r>
                      <a:endParaRPr lang="en-CA" sz="14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1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Strengthening food security </a:t>
                      </a:r>
                      <a:r>
                        <a:rPr lang="en-US" sz="1800" b="1" dirty="0" smtClean="0">
                          <a:effectLst/>
                        </a:rPr>
                        <a:t>and affordability</a:t>
                      </a:r>
                      <a:r>
                        <a:rPr lang="en-US" sz="1800" b="1" baseline="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for </a:t>
                      </a:r>
                      <a:r>
                        <a:rPr lang="en-US" sz="1800" b="1" dirty="0">
                          <a:effectLst/>
                        </a:rPr>
                        <a:t>vulnerable populations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UN Rappateur Report; House of Commons Standing Committee Report; Urban Food Charters</a:t>
                      </a:r>
                      <a:endParaRPr lang="en-CA" sz="10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2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Encouraging healthy eating and good nutrition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Nordic Food Policy; Health Canada’s Healthy Food Strategy; Urban Food </a:t>
                      </a:r>
                      <a:r>
                        <a:rPr lang="en-US" sz="1000" b="1" dirty="0" smtClean="0">
                          <a:effectLst/>
                        </a:rPr>
                        <a:t>Charters</a:t>
                      </a: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15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3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Ensuring safe food and public trust in the food system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Safe Food for Canadians Act (2015); food fraud, traceability, and certification regulations; animal welfare issues in the House of Commons Standing Committee Report</a:t>
                      </a:r>
                      <a:r>
                        <a:rPr lang="en-US" sz="1000" b="1" dirty="0" smtClean="0">
                          <a:effectLst/>
                        </a:rPr>
                        <a:t>.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4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Protecting Canadian consumer markets for supply by Canadian producers 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Supply Management System for dairy, poultry, eggs; Fed-</a:t>
                      </a:r>
                      <a:r>
                        <a:rPr lang="en-US" sz="1000" b="1" dirty="0" err="1">
                          <a:effectLst/>
                        </a:rPr>
                        <a:t>Prov</a:t>
                      </a:r>
                      <a:r>
                        <a:rPr lang="en-US" sz="1000" b="1" dirty="0">
                          <a:effectLst/>
                        </a:rPr>
                        <a:t> Business Risk Management Programs;</a:t>
                      </a:r>
                      <a:endParaRPr lang="en-CA" sz="10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3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5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Increasing profitability and competitiveness of food producers &amp; processors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Barton Reports; New farm and food business development programs; Canadian Agricultural Partnership</a:t>
                      </a:r>
                      <a:endParaRPr lang="en-CA" sz="1000" b="1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 </a:t>
                      </a:r>
                      <a:endParaRPr lang="en-CA" sz="10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36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6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Promoting sale into international export markets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Multi-lateral and bilateral trade agreements; Baron reports.</a:t>
                      </a:r>
                      <a:endParaRPr lang="en-CA" sz="1000" b="1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</a:rPr>
                        <a:t> </a:t>
                      </a:r>
                      <a:endParaRPr lang="en-CA" sz="10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7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Enhancing innovation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Incubators for new food products .  Barton reports</a:t>
                      </a:r>
                      <a:r>
                        <a:rPr lang="en-US" sz="1000" b="1" dirty="0" smtClean="0">
                          <a:effectLst/>
                        </a:rPr>
                        <a:t>.</a:t>
                      </a: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2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8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Maintaining healthy </a:t>
                      </a:r>
                      <a:r>
                        <a:rPr lang="en-US" sz="1800" b="1" dirty="0" smtClean="0">
                          <a:effectLst/>
                        </a:rPr>
                        <a:t>landscapes, reducing </a:t>
                      </a:r>
                      <a:r>
                        <a:rPr lang="en-US" sz="1800" b="1" dirty="0">
                          <a:effectLst/>
                        </a:rPr>
                        <a:t>environmental impact  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Wetland conservation programs; pesticide </a:t>
                      </a:r>
                      <a:r>
                        <a:rPr lang="en-US" sz="1000" b="1" dirty="0" smtClean="0">
                          <a:effectLst/>
                        </a:rPr>
                        <a:t>regulations; support for beneficial management</a:t>
                      </a:r>
                      <a:r>
                        <a:rPr lang="en-US" sz="1000" b="1" baseline="0" dirty="0" smtClean="0">
                          <a:effectLst/>
                        </a:rPr>
                        <a:t> practices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2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9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Sustaining and protecting land and natural resources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Farmland preservation trusts and policies; municipal zoning regulations; urban food </a:t>
                      </a:r>
                      <a:r>
                        <a:rPr lang="en-US" sz="1000" b="1" dirty="0" smtClean="0">
                          <a:effectLst/>
                        </a:rPr>
                        <a:t>charters</a:t>
                      </a: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61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10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Encouraging a vibrant local food system, culture and rural societies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Urban food charters; procurement policies of MASH Institutions (municipalities, academic institutions, school boards, healthcare providers); Senate Report on how to keep farmland in the hands of Canadian farmers</a:t>
                      </a:r>
                      <a:r>
                        <a:rPr lang="en-US" sz="1000" b="1" dirty="0" smtClean="0">
                          <a:effectLst/>
                        </a:rPr>
                        <a:t>.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</a:rPr>
                        <a:t>11</a:t>
                      </a:r>
                      <a:endParaRPr lang="en-CA" sz="1800" b="1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Reducing food waste</a:t>
                      </a:r>
                      <a:endParaRPr lang="en-CA" sz="18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Nordic Food Policy; urban food charters</a:t>
                      </a:r>
                      <a:endParaRPr lang="en-CA" sz="10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</a:rPr>
                        <a:t> </a:t>
                      </a:r>
                      <a:endParaRPr lang="en-CA" sz="1000" b="1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9306" marR="59306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(1/6)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80259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143000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Areas of conflict between policy objectives</a:t>
            </a:r>
            <a:endParaRPr lang="en-CA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184576"/>
          </a:xfrm>
        </p:spPr>
        <p:txBody>
          <a:bodyPr>
            <a:normAutofit fontScale="85000" lnSpcReduction="20000"/>
          </a:bodyPr>
          <a:lstStyle/>
          <a:p>
            <a:r>
              <a:rPr lang="en-CA" b="1" dirty="0" smtClean="0"/>
              <a:t>Supply management system for poultry, eggs, dairy </a:t>
            </a:r>
          </a:p>
          <a:p>
            <a:pPr marL="400050" lvl="1" indent="0">
              <a:buNone/>
            </a:pPr>
            <a:r>
              <a:rPr lang="en-CA" b="1" dirty="0" smtClean="0"/>
              <a:t>– protects Canadian market for medium-large scale producers and processors</a:t>
            </a:r>
          </a:p>
          <a:p>
            <a:pPr marL="400050" lvl="1" indent="0">
              <a:buNone/>
            </a:pPr>
            <a:r>
              <a:rPr lang="en-CA" b="1" dirty="0" smtClean="0"/>
              <a:t>-- </a:t>
            </a:r>
            <a:r>
              <a:rPr lang="en-CA" b="1" dirty="0" err="1" smtClean="0"/>
              <a:t>tradeoffs</a:t>
            </a:r>
            <a:r>
              <a:rPr lang="en-CA" b="1" dirty="0" smtClean="0"/>
              <a:t> with 	food affordability; </a:t>
            </a:r>
          </a:p>
          <a:p>
            <a:pPr marL="400050" lvl="1" indent="0">
              <a:buNone/>
            </a:pPr>
            <a:r>
              <a:rPr lang="en-CA" b="1" dirty="0"/>
              <a:t>	</a:t>
            </a:r>
            <a:r>
              <a:rPr lang="en-CA" b="1" dirty="0" smtClean="0"/>
              <a:t>		specialized production for local markets; </a:t>
            </a:r>
          </a:p>
          <a:p>
            <a:pPr marL="400050" lvl="1" indent="0">
              <a:buNone/>
            </a:pPr>
            <a:r>
              <a:rPr lang="en-CA" b="1" dirty="0"/>
              <a:t>	</a:t>
            </a:r>
            <a:r>
              <a:rPr lang="en-CA" b="1" dirty="0" smtClean="0"/>
              <a:t>		competitiveness in international markets</a:t>
            </a:r>
          </a:p>
          <a:p>
            <a:pPr marL="0" indent="0">
              <a:buNone/>
            </a:pPr>
            <a:endParaRPr lang="en-CA" b="1" dirty="0" smtClean="0"/>
          </a:p>
          <a:p>
            <a:r>
              <a:rPr lang="en-CA" b="1" dirty="0" smtClean="0"/>
              <a:t>Restrictions on inter-provincial trade to protect local markets</a:t>
            </a:r>
          </a:p>
          <a:p>
            <a:pPr lvl="1"/>
            <a:r>
              <a:rPr lang="en-CA" b="1" dirty="0" err="1" smtClean="0"/>
              <a:t>Eg</a:t>
            </a:r>
            <a:r>
              <a:rPr lang="en-CA" b="1" dirty="0" smtClean="0"/>
              <a:t>. Differential provincial support for craft beer</a:t>
            </a:r>
          </a:p>
          <a:p>
            <a:pPr lvl="1"/>
            <a:r>
              <a:rPr lang="en-CA" b="1" dirty="0" smtClean="0"/>
              <a:t>Local food safety standards for local sales at farmers markets</a:t>
            </a:r>
          </a:p>
          <a:p>
            <a:pPr lvl="1"/>
            <a:r>
              <a:rPr lang="en-CA" b="1" dirty="0" smtClean="0"/>
              <a:t>Supports small to medium scale, may limit larger scale and exports</a:t>
            </a: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(2/6)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11527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Areas needing policy </a:t>
            </a:r>
            <a:r>
              <a:rPr lang="en-CA" b="1" dirty="0">
                <a:solidFill>
                  <a:srgbClr val="FF0000"/>
                </a:solidFill>
              </a:rPr>
              <a:t>h</a:t>
            </a:r>
            <a:r>
              <a:rPr lang="en-CA" b="1" dirty="0" smtClean="0">
                <a:solidFill>
                  <a:srgbClr val="FF0000"/>
                </a:solidFill>
              </a:rPr>
              <a:t>armonization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872" y="1206575"/>
            <a:ext cx="8496944" cy="4032448"/>
          </a:xfrm>
        </p:spPr>
        <p:txBody>
          <a:bodyPr>
            <a:normAutofit/>
          </a:bodyPr>
          <a:lstStyle/>
          <a:p>
            <a:r>
              <a:rPr lang="en-CA" b="1" dirty="0" smtClean="0"/>
              <a:t>Provincial innovation funds are small and diffuse.</a:t>
            </a:r>
          </a:p>
          <a:p>
            <a:pPr lvl="1"/>
            <a:r>
              <a:rPr lang="en-CA" b="1" dirty="0" smtClean="0"/>
              <a:t>Local priorities limit national cohesion in many fields of innovation (</a:t>
            </a:r>
            <a:r>
              <a:rPr lang="en-CA" b="1" dirty="0" err="1" smtClean="0"/>
              <a:t>eg</a:t>
            </a:r>
            <a:r>
              <a:rPr lang="en-CA" b="1" dirty="0" smtClean="0"/>
              <a:t> Barton / McKinsey reports)</a:t>
            </a:r>
          </a:p>
          <a:p>
            <a:pPr lvl="1"/>
            <a:r>
              <a:rPr lang="en-CA" b="1" u="sng" dirty="0" smtClean="0"/>
              <a:t>Protein Industries Supercluster</a:t>
            </a:r>
            <a:r>
              <a:rPr lang="en-CA" b="1" dirty="0" smtClean="0"/>
              <a:t>, using plant genomics and novel processing technology to increase value of key Canadian crops, including canola, wheat and pulses </a:t>
            </a:r>
          </a:p>
          <a:p>
            <a:pPr marL="457200" lvl="1" indent="0">
              <a:buNone/>
            </a:pPr>
            <a:endParaRPr lang="en-CA" b="1" dirty="0"/>
          </a:p>
        </p:txBody>
      </p:sp>
      <p:pic>
        <p:nvPicPr>
          <p:cNvPr id="1026" name="Picture 2" descr="https://www.ic.gc.ca/eic/site/093.nsf/vwimages/Icon_5_rect.jpg/$file/Icon_5_rec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65776"/>
            <a:ext cx="2708920" cy="150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age result for university of alberta food processing cent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347" y="5302194"/>
            <a:ext cx="3236159" cy="129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(3/6)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80901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CA" sz="4000" b="1" dirty="0" smtClean="0">
                <a:solidFill>
                  <a:srgbClr val="FF0000"/>
                </a:solidFill>
                <a:latin typeface="+mn-lt"/>
              </a:rPr>
              <a:t>Areas of contrast between jurisdictions</a:t>
            </a:r>
            <a:endParaRPr lang="en-CA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5276158"/>
          </a:xfrm>
        </p:spPr>
        <p:txBody>
          <a:bodyPr>
            <a:normAutofit fontScale="77500" lnSpcReduction="20000"/>
          </a:bodyPr>
          <a:lstStyle/>
          <a:p>
            <a:r>
              <a:rPr lang="en-CA" b="1" dirty="0" smtClean="0"/>
              <a:t>Farmland preservation (BC ALR, Ontario Greenbelt, Nova Scotia community easements; devolved to municipalities in Alberta)</a:t>
            </a:r>
          </a:p>
          <a:p>
            <a:endParaRPr lang="en-CA" b="1" dirty="0"/>
          </a:p>
          <a:p>
            <a:r>
              <a:rPr lang="en-CA" b="1" dirty="0" smtClean="0"/>
              <a:t>Support for small &amp; medium scale processors focused on local markets (innovation, start-up, compliance with food safety regulations)</a:t>
            </a:r>
          </a:p>
          <a:p>
            <a:endParaRPr lang="en-CA" b="1" dirty="0"/>
          </a:p>
          <a:p>
            <a:r>
              <a:rPr lang="en-CA" b="1" dirty="0" smtClean="0"/>
              <a:t>Urban agriculture as a policy problem or opportunity (contrast in policy attention among Alberta municipalities)</a:t>
            </a:r>
          </a:p>
          <a:p>
            <a:endParaRPr lang="en-CA" b="1" dirty="0"/>
          </a:p>
          <a:p>
            <a:r>
              <a:rPr lang="en-CA" b="1" dirty="0" smtClean="0"/>
              <a:t>Promotion of local food cultures</a:t>
            </a:r>
          </a:p>
          <a:p>
            <a:endParaRPr lang="en-CA" b="1" dirty="0"/>
          </a:p>
          <a:p>
            <a:r>
              <a:rPr lang="en-CA" b="1" dirty="0" smtClean="0"/>
              <a:t>Food sourcing by MASH organizations (municipalities, academic organizations, schools, hospitals)</a:t>
            </a:r>
          </a:p>
          <a:p>
            <a:endParaRPr lang="en-CA" sz="3400" b="1" dirty="0"/>
          </a:p>
          <a:p>
            <a:pPr marL="0" indent="0">
              <a:buNone/>
            </a:pP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(4/6)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04904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Areas of Policy  Gap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525963"/>
          </a:xfrm>
        </p:spPr>
        <p:txBody>
          <a:bodyPr>
            <a:normAutofit/>
          </a:bodyPr>
          <a:lstStyle/>
          <a:p>
            <a:r>
              <a:rPr lang="en-CA" sz="2000" b="1" dirty="0" smtClean="0"/>
              <a:t>Healthy eating and diet-related disease management (especially compared to the Nordic policy environment)</a:t>
            </a:r>
          </a:p>
          <a:p>
            <a:pPr marL="0" indent="0">
              <a:buNone/>
            </a:pPr>
            <a:endParaRPr lang="en-CA" sz="2000" dirty="0" smtClean="0"/>
          </a:p>
          <a:p>
            <a:r>
              <a:rPr lang="en-US" sz="2000" b="1" dirty="0"/>
              <a:t>The </a:t>
            </a:r>
            <a:r>
              <a:rPr lang="en-US" sz="2000" b="1" dirty="0" smtClean="0"/>
              <a:t>never-ending </a:t>
            </a:r>
            <a:r>
              <a:rPr lang="en-US" sz="2000" b="1" dirty="0"/>
              <a:t>war for Canada’s Food </a:t>
            </a:r>
            <a:r>
              <a:rPr lang="en-US" sz="2000" b="1" dirty="0" smtClean="0"/>
              <a:t>Guide (MacLean’s, </a:t>
            </a:r>
            <a:r>
              <a:rPr lang="en-US" sz="2000" i="1" dirty="0"/>
              <a:t>It’s been 10 years since the last revision, and it took two years and 20,000 submissions to overhaul it. And almost nobody will agree with the result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 smtClean="0"/>
              <a:t>	by </a:t>
            </a:r>
            <a:r>
              <a:rPr lang="en-US" sz="2000" dirty="0">
                <a:hlinkClick r:id="rId2" tooltip="Posts by Murad Hemmadi"/>
              </a:rPr>
              <a:t>Murad </a:t>
            </a:r>
            <a:r>
              <a:rPr lang="en-US" sz="2000" dirty="0" err="1" smtClean="0">
                <a:hlinkClick r:id="rId2" tooltip="Posts by Murad Hemmadi"/>
              </a:rPr>
              <a:t>Hemmadi</a:t>
            </a:r>
            <a:r>
              <a:rPr lang="en-US" sz="2000" dirty="0" smtClean="0"/>
              <a:t> Apr </a:t>
            </a:r>
            <a:r>
              <a:rPr lang="en-US" sz="2000" dirty="0"/>
              <a:t>9, 2018 </a:t>
            </a:r>
          </a:p>
          <a:p>
            <a:endParaRPr lang="en-CA" sz="2000" dirty="0" smtClean="0"/>
          </a:p>
          <a:p>
            <a:r>
              <a:rPr lang="en-CA" sz="2000" b="1" dirty="0" smtClean="0"/>
              <a:t>Food </a:t>
            </a:r>
            <a:r>
              <a:rPr lang="en-CA" sz="2000" b="1" dirty="0"/>
              <a:t>waste</a:t>
            </a:r>
          </a:p>
          <a:p>
            <a:pPr lvl="1"/>
            <a:r>
              <a:rPr lang="en-CA" sz="2000" b="1" dirty="0" smtClean="0"/>
              <a:t>No national policy, mostly addressed by municipal </a:t>
            </a:r>
            <a:r>
              <a:rPr lang="en-CA" sz="2000" b="1" dirty="0"/>
              <a:t>governments </a:t>
            </a:r>
            <a:endParaRPr lang="en-CA" sz="2000" b="1" dirty="0" smtClean="0"/>
          </a:p>
          <a:p>
            <a:pPr marL="457200" lvl="1" indent="0">
              <a:buNone/>
            </a:pPr>
            <a:endParaRPr lang="en-CA" sz="2000" b="1" dirty="0"/>
          </a:p>
          <a:p>
            <a:r>
              <a:rPr lang="en-CA" sz="2000" b="1" dirty="0" smtClean="0"/>
              <a:t>Comprehensive national food policy (in progress)</a:t>
            </a:r>
            <a:endParaRPr lang="en-CA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(5/6)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55506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Areas of Policy  Gap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4525963"/>
          </a:xfrm>
        </p:spPr>
        <p:txBody>
          <a:bodyPr>
            <a:normAutofit/>
          </a:bodyPr>
          <a:lstStyle/>
          <a:p>
            <a:r>
              <a:rPr lang="en-CA" b="1" dirty="0" smtClean="0"/>
              <a:t>Food security and food rights</a:t>
            </a:r>
          </a:p>
          <a:p>
            <a:pPr lvl="1"/>
            <a:r>
              <a:rPr lang="en-CA" b="1" dirty="0" smtClean="0"/>
              <a:t>UN Rapporteur on the right to food</a:t>
            </a:r>
          </a:p>
          <a:p>
            <a:pPr lvl="1"/>
            <a:r>
              <a:rPr lang="en-CA" b="1" dirty="0" smtClean="0"/>
              <a:t>First Nations and coordinating federal and provincial responses</a:t>
            </a:r>
          </a:p>
          <a:p>
            <a:pPr lvl="1"/>
            <a:r>
              <a:rPr lang="en-CA" b="1" dirty="0" smtClean="0"/>
              <a:t>NGOs and food corporations filling much of the gap through food banks</a:t>
            </a:r>
          </a:p>
          <a:p>
            <a:pPr lvl="1"/>
            <a:r>
              <a:rPr lang="en-CA" b="1" dirty="0" smtClean="0"/>
              <a:t>No national food policy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1625" y="6328894"/>
            <a:ext cx="2078967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Results (6/6)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9398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3198" y="44624"/>
            <a:ext cx="2460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b="1" dirty="0" smtClean="0">
                <a:solidFill>
                  <a:srgbClr val="FF0000"/>
                </a:solidFill>
              </a:rPr>
              <a:t>Conclusions</a:t>
            </a:r>
            <a:endParaRPr lang="en-CA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9" y="764704"/>
            <a:ext cx="83529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CA" sz="2400" b="1" dirty="0" smtClean="0"/>
              <a:t>Qualitative policy approach as a complement to quantitative and </a:t>
            </a:r>
            <a:r>
              <a:rPr lang="en-CA" sz="2400" b="1" dirty="0" err="1" smtClean="0"/>
              <a:t>indepth</a:t>
            </a:r>
            <a:r>
              <a:rPr lang="en-CA" sz="2400" b="1" dirty="0" smtClean="0"/>
              <a:t> studies</a:t>
            </a:r>
          </a:p>
          <a:p>
            <a:endParaRPr lang="en-CA" sz="2400" b="1" dirty="0" smtClean="0"/>
          </a:p>
          <a:p>
            <a:r>
              <a:rPr lang="en-CA" sz="2400" b="1" dirty="0" smtClean="0"/>
              <a:t>2. Canadian policy approach is fragmented, with numerous gaps and contradictions.</a:t>
            </a:r>
          </a:p>
          <a:p>
            <a:endParaRPr lang="en-CA" sz="2400" b="1" dirty="0"/>
          </a:p>
          <a:p>
            <a:r>
              <a:rPr lang="en-CA" sz="2400" b="1" dirty="0" smtClean="0"/>
              <a:t>3. Policy advocacy tends to be either / or</a:t>
            </a:r>
          </a:p>
          <a:p>
            <a:endParaRPr lang="en-CA" sz="2400" b="1" dirty="0" smtClean="0"/>
          </a:p>
          <a:p>
            <a:r>
              <a:rPr lang="en-CA" sz="2400" b="1" dirty="0" smtClean="0"/>
              <a:t>4.   Possibility of a Nordic approach?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b="1" dirty="0" smtClean="0"/>
              <a:t>Supported by leaders at multiple levels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b="1" dirty="0" smtClean="0"/>
              <a:t>Led by nutrition &amp; food security objectives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400" b="1" dirty="0" smtClean="0"/>
              <a:t>Stressing constructive consultation, public-private-NGO partnerships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b="1" dirty="0" smtClean="0"/>
              <a:t>Acknowledging advantages of specific policy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A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625" y="6328894"/>
            <a:ext cx="2775119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Conclusions (1/1)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12122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23528" y="116632"/>
            <a:ext cx="4176464" cy="59238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611560" y="116632"/>
            <a:ext cx="21516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rgbClr val="FF0000"/>
                </a:solidFill>
              </a:rPr>
              <a:t>Globalization</a:t>
            </a:r>
            <a:endParaRPr lang="en-CA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561449"/>
            <a:ext cx="4104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Concentration in </a:t>
            </a:r>
            <a:r>
              <a:rPr lang="en-US" sz="2400" b="1" dirty="0" err="1" smtClean="0"/>
              <a:t>agri</a:t>
            </a:r>
            <a:r>
              <a:rPr lang="en-US" sz="2400" b="1" dirty="0" smtClean="0"/>
              <a:t>-food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Global finance ownership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kern="1200" dirty="0" smtClean="0">
                <a:solidFill>
                  <a:schemeClr val="tx1"/>
                </a:solidFill>
              </a:rPr>
              <a:t>Obesity &amp; diet-related health problems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Environmental burden of production</a:t>
            </a:r>
            <a:endParaRPr lang="en-US" sz="2400" b="1" kern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“Distancing” between producers and consumers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kern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International agreements, national policies, international competitiveness </a:t>
            </a:r>
            <a:endParaRPr lang="en-US" sz="2400" b="1" kern="12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496" y="6362164"/>
            <a:ext cx="3024336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b="1" dirty="0" smtClean="0"/>
              <a:t>Introduction (1/4)</a:t>
            </a:r>
            <a:endParaRPr lang="en-CA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65482" y="6362164"/>
            <a:ext cx="290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Source: Jennifer Clapp, 2018.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352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716016" y="188640"/>
            <a:ext cx="4248472" cy="432048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ounded Rectangle 5"/>
          <p:cNvSpPr/>
          <p:nvPr/>
        </p:nvSpPr>
        <p:spPr>
          <a:xfrm>
            <a:off x="323528" y="260648"/>
            <a:ext cx="4104456" cy="59046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834221" y="260648"/>
            <a:ext cx="1869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rgbClr val="FF0000"/>
                </a:solidFill>
              </a:rPr>
              <a:t>Globalization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620688"/>
            <a:ext cx="41044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Concentration in </a:t>
            </a:r>
            <a:r>
              <a:rPr lang="en-US" sz="2400" b="1" dirty="0" err="1" smtClean="0"/>
              <a:t>agri</a:t>
            </a:r>
            <a:r>
              <a:rPr lang="en-US" sz="2400" b="1" dirty="0" smtClean="0"/>
              <a:t>-food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Global finance ownership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kern="1200" dirty="0" smtClean="0">
                <a:solidFill>
                  <a:schemeClr val="tx1"/>
                </a:solidFill>
              </a:rPr>
              <a:t>Obesity &amp; diet-related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Environmental burden of production</a:t>
            </a:r>
            <a:endParaRPr lang="en-US" sz="2400" b="1" kern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“Distancing” between producers and consumers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kern="1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International agreements, national policies, international competitiveness </a:t>
            </a:r>
            <a:endParaRPr lang="en-US" sz="2400" b="1" kern="12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0923" y="260648"/>
            <a:ext cx="1689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rgbClr val="FF0000"/>
                </a:solidFill>
              </a:rPr>
              <a:t>Localization</a:t>
            </a:r>
            <a:endParaRPr lang="en-CA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95558" y="620688"/>
            <a:ext cx="406903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b="1" dirty="0" smtClean="0"/>
              <a:t>Local food perceived to have multiple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b="1" dirty="0" smtClean="0"/>
              <a:t>Place-based foods perceived to be more authentic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b="1" dirty="0" smtClean="0"/>
              <a:t>Local governments more involved, multiple objectives (</a:t>
            </a:r>
            <a:r>
              <a:rPr lang="en-CA" sz="2400" b="1" dirty="0" err="1" smtClean="0"/>
              <a:t>eg</a:t>
            </a:r>
            <a:r>
              <a:rPr lang="en-CA" sz="2400" b="1" dirty="0" smtClean="0"/>
              <a:t>. Milan Urban Food Pact; Edmonton’s Fresh Strategy)</a:t>
            </a:r>
            <a:endParaRPr lang="en-CA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5496" y="6362164"/>
            <a:ext cx="2880320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b="1" dirty="0" smtClean="0"/>
              <a:t>Introduction (2/4)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102123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Canadian Policy Context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91269"/>
            <a:ext cx="8568952" cy="4525963"/>
          </a:xfrm>
        </p:spPr>
        <p:txBody>
          <a:bodyPr>
            <a:normAutofit fontScale="85000" lnSpcReduction="20000"/>
          </a:bodyPr>
          <a:lstStyle/>
          <a:p>
            <a:r>
              <a:rPr lang="en-CA" b="1" dirty="0" smtClean="0"/>
              <a:t>Heavy dependence on agricultural exports and food imports </a:t>
            </a:r>
          </a:p>
          <a:p>
            <a:r>
              <a:rPr lang="en-CA" b="1" dirty="0" smtClean="0"/>
              <a:t>Concentration of </a:t>
            </a:r>
            <a:r>
              <a:rPr lang="en-CA" b="1" dirty="0" err="1" smtClean="0"/>
              <a:t>agri</a:t>
            </a:r>
            <a:r>
              <a:rPr lang="en-CA" b="1" dirty="0" smtClean="0"/>
              <a:t>-food business &amp; land ownership (</a:t>
            </a:r>
            <a:r>
              <a:rPr lang="en-CA" b="1" dirty="0" err="1" smtClean="0"/>
              <a:t>e.g</a:t>
            </a:r>
            <a:r>
              <a:rPr lang="en-CA" b="1" dirty="0" smtClean="0"/>
              <a:t> </a:t>
            </a:r>
            <a:r>
              <a:rPr lang="en-CA" b="1" dirty="0" err="1" smtClean="0"/>
              <a:t>Sobey’s</a:t>
            </a:r>
            <a:r>
              <a:rPr lang="en-CA" b="1" dirty="0" smtClean="0"/>
              <a:t> / Safeway; </a:t>
            </a:r>
            <a:r>
              <a:rPr lang="en-CA" b="1" dirty="0" err="1" smtClean="0"/>
              <a:t>Nutrien</a:t>
            </a:r>
            <a:r>
              <a:rPr lang="en-CA" b="1" dirty="0" smtClean="0"/>
              <a:t>)</a:t>
            </a:r>
          </a:p>
          <a:p>
            <a:r>
              <a:rPr lang="en-CA" b="1" dirty="0" smtClean="0"/>
              <a:t>Decline of food processing sector </a:t>
            </a:r>
          </a:p>
          <a:p>
            <a:r>
              <a:rPr lang="en-CA" b="1" dirty="0" smtClean="0"/>
              <a:t>Vulnerability to US, greater importance of bilateral trade agreements</a:t>
            </a:r>
          </a:p>
          <a:p>
            <a:r>
              <a:rPr lang="en-CA" b="1" dirty="0" smtClean="0"/>
              <a:t>Constitution indicates agriculture as a shared federal / provincial responsibility</a:t>
            </a:r>
          </a:p>
          <a:p>
            <a:r>
              <a:rPr lang="en-CA" b="1" dirty="0" smtClean="0"/>
              <a:t>Increasing interest in local and placed-based foods and increasing role of municipalities </a:t>
            </a:r>
          </a:p>
          <a:p>
            <a:endParaRPr lang="en-CA" b="1" dirty="0" smtClean="0"/>
          </a:p>
          <a:p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496" y="6362164"/>
            <a:ext cx="2870016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Introduction (3/4)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7980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Objectives 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CA" b="1" dirty="0" smtClean="0"/>
              <a:t>Articulate and apply a poly-centric governance approach to analysis of food policy  </a:t>
            </a:r>
          </a:p>
          <a:p>
            <a:pPr marL="514350" indent="-514350">
              <a:buAutoNum type="arabicPeriod"/>
            </a:pPr>
            <a:r>
              <a:rPr lang="en-CA" b="1" dirty="0" smtClean="0"/>
              <a:t>Summarize results of first analysis for Canada</a:t>
            </a: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496" y="6362164"/>
            <a:ext cx="2870016" cy="52322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Introduction (4/4)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285790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food value 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92696"/>
            <a:ext cx="7176797" cy="538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69476"/>
            <a:ext cx="3714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b="1" dirty="0" smtClean="0">
                <a:solidFill>
                  <a:srgbClr val="FF0000"/>
                </a:solidFill>
              </a:rPr>
              <a:t>Value Chain Framework</a:t>
            </a:r>
            <a:endParaRPr lang="en-CA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625" y="6328894"/>
            <a:ext cx="6060762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Poly-centric governance approach (</a:t>
            </a:r>
            <a:r>
              <a:rPr lang="en-CA" sz="2800" b="1" dirty="0"/>
              <a:t>1</a:t>
            </a:r>
            <a:r>
              <a:rPr lang="en-CA" sz="2800" b="1" dirty="0" smtClean="0"/>
              <a:t>/3)</a:t>
            </a:r>
            <a:endParaRPr lang="en-CA" sz="2800" b="1" dirty="0"/>
          </a:p>
        </p:txBody>
      </p:sp>
    </p:spTree>
    <p:extLst>
      <p:ext uri="{BB962C8B-B14F-4D97-AF65-F5344CB8AC3E}">
        <p14:creationId xmlns:p14="http://schemas.microsoft.com/office/powerpoint/2010/main" val="30902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22" y="6334780"/>
            <a:ext cx="6060762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Poly-centric governance approach (2/3)</a:t>
            </a:r>
            <a:endParaRPr lang="en-CA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548680"/>
            <a:ext cx="412234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/>
              <a:t>Overlapping levels of influence</a:t>
            </a:r>
            <a:endParaRPr lang="en-CA" sz="2400" b="1" dirty="0"/>
          </a:p>
          <a:p>
            <a:endParaRPr lang="en-CA" sz="2400" b="1" dirty="0" smtClean="0"/>
          </a:p>
          <a:p>
            <a:r>
              <a:rPr lang="en-CA" sz="2400" b="1" dirty="0" smtClean="0"/>
              <a:t>International</a:t>
            </a:r>
          </a:p>
          <a:p>
            <a:endParaRPr lang="en-CA" sz="2400" b="1" dirty="0" smtClean="0"/>
          </a:p>
          <a:p>
            <a:r>
              <a:rPr lang="en-CA" sz="2400" b="1" dirty="0" smtClean="0"/>
              <a:t>National</a:t>
            </a:r>
          </a:p>
          <a:p>
            <a:endParaRPr lang="en-CA" sz="2400" b="1" dirty="0" smtClean="0"/>
          </a:p>
          <a:p>
            <a:r>
              <a:rPr lang="en-CA" sz="2400" b="1" dirty="0" smtClean="0"/>
              <a:t>Provincial</a:t>
            </a:r>
          </a:p>
          <a:p>
            <a:endParaRPr lang="en-CA" sz="2400" b="1" dirty="0" smtClean="0"/>
          </a:p>
          <a:p>
            <a:r>
              <a:rPr lang="en-CA" sz="2400" b="1" dirty="0" smtClean="0"/>
              <a:t>Municipal</a:t>
            </a:r>
            <a:endParaRPr lang="en-CA" sz="2400" b="1" dirty="0"/>
          </a:p>
        </p:txBody>
      </p:sp>
      <p:pic>
        <p:nvPicPr>
          <p:cNvPr id="6" name="Picture 4" descr="Image result for food value ch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052736"/>
            <a:ext cx="5232581" cy="3924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04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CA" b="1" dirty="0" smtClean="0">
                <a:solidFill>
                  <a:srgbClr val="FF0000"/>
                </a:solidFill>
              </a:rPr>
              <a:t>Qualitative public policy analysis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45825"/>
            <a:ext cx="8568952" cy="4487431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Identify problem context </a:t>
            </a:r>
            <a:r>
              <a:rPr lang="en-US" b="1" dirty="0" smtClean="0">
                <a:solidFill>
                  <a:srgbClr val="FF0000"/>
                </a:solidFill>
              </a:rPr>
              <a:t>(policy determinants of local and place-based foods). 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Identify relevant levels of public policy </a:t>
            </a:r>
            <a:r>
              <a:rPr lang="en-US" b="1" dirty="0"/>
              <a:t>&amp;</a:t>
            </a:r>
            <a:r>
              <a:rPr lang="en-US" b="1" dirty="0" smtClean="0"/>
              <a:t> governance </a:t>
            </a:r>
            <a:r>
              <a:rPr lang="en-US" b="1" dirty="0" smtClean="0">
                <a:solidFill>
                  <a:srgbClr val="FF0000"/>
                </a:solidFill>
              </a:rPr>
              <a:t>(municipal, provincial, federal). 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Identify public policy objectives at each level.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Purposively </a:t>
            </a:r>
            <a:r>
              <a:rPr lang="en-US" b="1" dirty="0"/>
              <a:t>select and analyze cases </a:t>
            </a:r>
            <a:r>
              <a:rPr lang="en-US" b="1" dirty="0" smtClean="0"/>
              <a:t>for </a:t>
            </a:r>
            <a:r>
              <a:rPr lang="en-US" b="1" dirty="0"/>
              <a:t>a range of specific local </a:t>
            </a:r>
            <a:r>
              <a:rPr lang="en-US" b="1" dirty="0" smtClean="0"/>
              <a:t>contexts.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Summarize and analyze policies in case studies, emphasis on contradictions, contrasts, gaps.</a:t>
            </a:r>
          </a:p>
          <a:p>
            <a:pPr marL="0" lvl="0" indent="0">
              <a:buNone/>
            </a:pPr>
            <a:r>
              <a:rPr lang="en-US" b="1" dirty="0" smtClean="0"/>
              <a:t>6.    Generalize results</a:t>
            </a:r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625" y="6328894"/>
            <a:ext cx="6060762" cy="52322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CA" sz="2800" b="1" dirty="0" smtClean="0"/>
              <a:t>Poly-centric governance approach (3/3)</a:t>
            </a:r>
            <a:endParaRPr lang="en-CA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5374840"/>
            <a:ext cx="8892480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15000"/>
              </a:lnSpc>
              <a:spcAft>
                <a:spcPts val="0"/>
              </a:spcAft>
            </a:pPr>
            <a:r>
              <a:rPr lang="en-US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Breitkreuz</a:t>
            </a:r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R., Stanton, C. J., Brady, N., Pattison</a:t>
            </a:r>
            <a:r>
              <a:rPr lang="en-US" sz="1400" dirty="0">
                <a:solidFill>
                  <a:srgbClr val="222222"/>
                </a:solidFill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‐</a:t>
            </a:r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Williams, J., King, E. D., Mishra, C., &amp; Swallow, B. (2017). The Mahatma Gandhi National Rural Employment Guarantee Scheme: A Policy Solution to Rural Poverty in India? </a:t>
            </a:r>
            <a:r>
              <a:rPr lang="en-US" sz="1400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Development Policy Review</a:t>
            </a:r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en-US" sz="1400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35</a:t>
            </a:r>
            <a:r>
              <a:rPr lang="en-US" sz="1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(3): 397-417.</a:t>
            </a:r>
            <a:endParaRPr lang="en-CA" sz="1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61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5536" y="116632"/>
            <a:ext cx="8208912" cy="5616624"/>
            <a:chOff x="2195736" y="1407056"/>
            <a:chExt cx="5573049" cy="3816424"/>
          </a:xfrm>
        </p:grpSpPr>
        <p:pic>
          <p:nvPicPr>
            <p:cNvPr id="4098" name="Picture 2" descr="Image result for map canada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306" b="5459"/>
            <a:stretch/>
          </p:blipFill>
          <p:spPr bwMode="auto">
            <a:xfrm>
              <a:off x="2195736" y="1407056"/>
              <a:ext cx="5573049" cy="38164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2483768" y="3563300"/>
              <a:ext cx="576064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/>
            <p:cNvSpPr/>
            <p:nvPr/>
          </p:nvSpPr>
          <p:spPr>
            <a:xfrm>
              <a:off x="2636168" y="2024844"/>
              <a:ext cx="576064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707904" y="3717032"/>
              <a:ext cx="576064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" name="Oval 7"/>
            <p:cNvSpPr/>
            <p:nvPr/>
          </p:nvSpPr>
          <p:spPr>
            <a:xfrm>
              <a:off x="4325496" y="4082596"/>
              <a:ext cx="576064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Oval 8"/>
            <p:cNvSpPr/>
            <p:nvPr/>
          </p:nvSpPr>
          <p:spPr>
            <a:xfrm>
              <a:off x="5724128" y="4707142"/>
              <a:ext cx="288032" cy="9001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6444208" y="4082596"/>
              <a:ext cx="432048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Oval 10"/>
            <p:cNvSpPr/>
            <p:nvPr/>
          </p:nvSpPr>
          <p:spPr>
            <a:xfrm>
              <a:off x="4954136" y="4268140"/>
              <a:ext cx="625976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6876256" y="4293096"/>
              <a:ext cx="216024" cy="18002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14361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1960</TotalTime>
  <Words>1021</Words>
  <Application>Microsoft Office PowerPoint</Application>
  <PresentationFormat>On-screen Show (4:3)</PresentationFormat>
  <Paragraphs>166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Shonar Bangla</vt:lpstr>
      <vt:lpstr>Times New Roman</vt:lpstr>
      <vt:lpstr>Office Theme</vt:lpstr>
      <vt:lpstr>PowerPoint Presentation</vt:lpstr>
      <vt:lpstr>PowerPoint Presentation</vt:lpstr>
      <vt:lpstr>PowerPoint Presentation</vt:lpstr>
      <vt:lpstr>Canadian Policy Context</vt:lpstr>
      <vt:lpstr>Objectives </vt:lpstr>
      <vt:lpstr>PowerPoint Presentation</vt:lpstr>
      <vt:lpstr>PowerPoint Presentation</vt:lpstr>
      <vt:lpstr>Qualitative public policy analysis</vt:lpstr>
      <vt:lpstr>PowerPoint Presentation</vt:lpstr>
      <vt:lpstr>PowerPoint Presentation</vt:lpstr>
      <vt:lpstr>Areas of conflict between policy objectives</vt:lpstr>
      <vt:lpstr>Areas needing policy harmonization</vt:lpstr>
      <vt:lpstr>Areas of contrast between jurisdictions</vt:lpstr>
      <vt:lpstr>Areas of Policy  Gap</vt:lpstr>
      <vt:lpstr>Areas of Policy  Gap</vt:lpstr>
      <vt:lpstr>PowerPoint Presentation</vt:lpstr>
    </vt:vector>
  </TitlesOfParts>
  <Company>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Swallow, Brent</dc:creator>
  <cp:lastModifiedBy>ISFSguest</cp:lastModifiedBy>
  <cp:revision>51</cp:revision>
  <dcterms:created xsi:type="dcterms:W3CDTF">2018-08-05T16:48:27Z</dcterms:created>
  <dcterms:modified xsi:type="dcterms:W3CDTF">2018-10-05T19:22:58Z</dcterms:modified>
</cp:coreProperties>
</file>