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58" r:id="rId5"/>
    <p:sldId id="473" r:id="rId6"/>
    <p:sldId id="478" r:id="rId7"/>
    <p:sldId id="475" r:id="rId8"/>
    <p:sldId id="476" r:id="rId9"/>
    <p:sldId id="442" r:id="rId10"/>
    <p:sldId id="443" r:id="rId11"/>
    <p:sldId id="444" r:id="rId12"/>
    <p:sldId id="474" r:id="rId13"/>
    <p:sldId id="447" r:id="rId14"/>
    <p:sldId id="491" r:id="rId15"/>
    <p:sldId id="490" r:id="rId16"/>
    <p:sldId id="449" r:id="rId17"/>
    <p:sldId id="458" r:id="rId18"/>
    <p:sldId id="472" r:id="rId19"/>
    <p:sldId id="482" r:id="rId20"/>
    <p:sldId id="465" r:id="rId21"/>
    <p:sldId id="466" r:id="rId22"/>
    <p:sldId id="467" r:id="rId23"/>
    <p:sldId id="468" r:id="rId24"/>
    <p:sldId id="479" r:id="rId25"/>
    <p:sldId id="469" r:id="rId26"/>
    <p:sldId id="461" r:id="rId27"/>
    <p:sldId id="495" r:id="rId28"/>
    <p:sldId id="496" r:id="rId29"/>
    <p:sldId id="497" r:id="rId30"/>
    <p:sldId id="498" r:id="rId31"/>
    <p:sldId id="499" r:id="rId32"/>
    <p:sldId id="500" r:id="rId33"/>
    <p:sldId id="463" r:id="rId34"/>
    <p:sldId id="464" r:id="rId35"/>
    <p:sldId id="483" r:id="rId36"/>
    <p:sldId id="400" r:id="rId37"/>
    <p:sldId id="488" r:id="rId38"/>
    <p:sldId id="484" r:id="rId39"/>
    <p:sldId id="485" r:id="rId40"/>
    <p:sldId id="462" r:id="rId41"/>
    <p:sldId id="416" r:id="rId42"/>
    <p:sldId id="487" r:id="rId43"/>
    <p:sldId id="486" r:id="rId44"/>
    <p:sldId id="406" r:id="rId45"/>
    <p:sldId id="421" r:id="rId46"/>
    <p:sldId id="422" r:id="rId47"/>
    <p:sldId id="423" r:id="rId48"/>
    <p:sldId id="425" r:id="rId49"/>
    <p:sldId id="494" r:id="rId50"/>
    <p:sldId id="48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C2A87-3CB0-4C4A-960D-A358635653EF}" type="datetime1">
              <a:rPr lang="en-US" smtClean="0"/>
              <a:pPr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C4E0-7C83-B448-90BE-387A48112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4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ED5BA-C756-084A-8755-E361B266A3C2}" type="datetime1">
              <a:rPr lang="en-US" smtClean="0"/>
              <a:pPr/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3900-8A66-D64B-9233-2E9D621C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5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278AB-E7D6-E643-9390-C24C7AADB638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41837" cy="3406775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18284"/>
            <a:ext cx="5027916" cy="416473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174EB-F98E-7144-B31A-55FDBA03840D}" type="slidenum">
              <a:rPr lang="en-US"/>
              <a:pPr/>
              <a:t>20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2" cy="4113557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FBD4E-99E4-194C-9A23-D298BE125C8A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2" cy="4113557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D1165-213B-2E45-80C9-15DF0987FD3E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50000"/>
            </a:pP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9D5F3-387C-B340-A46C-1875243F5C7F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41837" cy="3406775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18284"/>
            <a:ext cx="5027916" cy="416473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B84DB-EC03-CE42-AD76-A7C1D5A6F6FC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41837" cy="3406775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18284"/>
            <a:ext cx="5027916" cy="416473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1FF55-2714-4E40-9ADC-4915EE6A01DB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41837" cy="3406775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18284"/>
            <a:ext cx="5027916" cy="416473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A2589-E8EB-CF4F-A904-D9300405C0BA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41837" cy="3406775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18284"/>
            <a:ext cx="5027916" cy="416473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189F5-FD5E-2340-8F1E-6CF84E80561D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1682"/>
            <a:ext cx="5487042" cy="411648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9E7D2-592E-EE4D-91C0-05F7F881B119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41837" cy="3406775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18284"/>
            <a:ext cx="5027916" cy="416473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B2A9C-2E79-0C4F-B459-B5E427619697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1682"/>
            <a:ext cx="5487042" cy="411648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F1A23-1176-F84A-A51D-8E09F30A04D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D7D35-5C79-3F4E-B6A2-57F773736816}" type="slidenum">
              <a:rPr lang="en-US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2" cy="4113557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PU_PPT_title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0890" cy="6863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22237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6878"/>
            <a:ext cx="6400800" cy="664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98012E"/>
              </a:clrFrom>
              <a:clrTo>
                <a:srgbClr val="9801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70340"/>
            <a:ext cx="1730144" cy="581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438"/>
            <a:ext cx="8229600" cy="567419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0"/>
            <a:ext cx="8229600" cy="4114800"/>
          </a:xfrm>
        </p:spPr>
        <p:txBody>
          <a:bodyPr/>
          <a:lstStyle>
            <a:lvl1pPr>
              <a:defRPr sz="3000"/>
            </a:lvl1pPr>
            <a:lvl2pPr>
              <a:defRPr baseline="0"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Subhead or main text</a:t>
            </a:r>
          </a:p>
          <a:p>
            <a:pPr lvl="2"/>
            <a:r>
              <a:rPr lang="en-US" dirty="0" smtClean="0"/>
              <a:t>Main text or secondary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905000"/>
            <a:ext cx="6019800" cy="3581400"/>
          </a:xfrm>
        </p:spPr>
        <p:txBody>
          <a:bodyPr/>
          <a:lstStyle>
            <a:lvl1pPr>
              <a:spcAft>
                <a:spcPts val="1600"/>
              </a:spcAft>
              <a:defRPr/>
            </a:lvl1pPr>
          </a:lstStyle>
          <a:p>
            <a:pPr lvl="0"/>
            <a:r>
              <a:rPr lang="en-US" dirty="0" smtClean="0"/>
              <a:t>SECTION HEAD TITLE</a:t>
            </a:r>
          </a:p>
          <a:p>
            <a:pPr lvl="1"/>
            <a:r>
              <a:rPr lang="en-US" dirty="0" smtClean="0"/>
              <a:t>Subhead or special text/quote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1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PU_PPT_wht_bkgrd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KPU_PPT_narrow_mast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60890" cy="119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84" y="6228279"/>
            <a:ext cx="1696616" cy="5182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>
              <a:lumMod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Ytm8uEo5vU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cte.umd.edu/teaching/workshopseries_Spr05.htm" TargetMode="External"/><Relationship Id="rId3" Type="http://schemas.openxmlformats.org/officeDocument/2006/relationships/hyperlink" Target="http://cie.asu.edu/volume4/number4/" TargetMode="External"/><Relationship Id="rId7" Type="http://schemas.openxmlformats.org/officeDocument/2006/relationships/hyperlink" Target="http://www.teach-nology.com/web_tools/rubrics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hyperlink" Target="http://folios.bgsu.edu/assessment/Rubrics.htm" TargetMode="External"/><Relationship Id="rId5" Type="http://schemas.openxmlformats.org/officeDocument/2006/relationships/hyperlink" Target="http://rubistar.4teachers.org/index.php" TargetMode="External"/><Relationship Id="rId4" Type="http://schemas.openxmlformats.org/officeDocument/2006/relationships/hyperlink" Target="http://pareonline.net/getvn.asp?v=7&amp;n=3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344" y="4365104"/>
            <a:ext cx="720604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August, 2014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Diane Salter, Vice Provost Teaching and Learning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1856" y="1052736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ambria"/>
              </a:rPr>
              <a:t>Assessment</a:t>
            </a:r>
            <a:br>
              <a:rPr lang="en-US" sz="3200" dirty="0" smtClean="0">
                <a:latin typeface="Cambria"/>
              </a:rPr>
            </a:br>
            <a:r>
              <a:rPr lang="en-US" sz="3200" dirty="0" smtClean="0">
                <a:latin typeface="Cambria"/>
              </a:rPr>
              <a:t> </a:t>
            </a:r>
            <a:br>
              <a:rPr lang="en-US" sz="3200" dirty="0" smtClean="0">
                <a:latin typeface="Cambria"/>
              </a:rPr>
            </a:br>
            <a:r>
              <a:rPr lang="en-US" sz="3200" dirty="0" smtClean="0">
                <a:latin typeface="Cambria"/>
              </a:rPr>
              <a:t>Session 1 </a:t>
            </a:r>
            <a:br>
              <a:rPr lang="en-US" sz="3200" dirty="0" smtClean="0">
                <a:latin typeface="Cambria"/>
              </a:rPr>
            </a:br>
            <a:r>
              <a:rPr lang="en-US" sz="3200" dirty="0" smtClean="0">
                <a:latin typeface="Cambria"/>
              </a:rPr>
              <a:t/>
            </a:r>
            <a:br>
              <a:rPr lang="en-US" sz="3200" dirty="0" smtClean="0">
                <a:latin typeface="Cambria"/>
              </a:rPr>
            </a:br>
            <a:r>
              <a:rPr lang="en-US" sz="3200" dirty="0" smtClean="0">
                <a:latin typeface="Cambria"/>
              </a:rPr>
              <a:t>Introduction to Assessment </a:t>
            </a:r>
            <a:br>
              <a:rPr lang="en-US" sz="3200" dirty="0" smtClean="0">
                <a:latin typeface="Cambria"/>
              </a:rPr>
            </a:br>
            <a:r>
              <a:rPr lang="en-US" sz="3200" dirty="0" smtClean="0">
                <a:latin typeface="Cambria"/>
              </a:rPr>
              <a:t>Aligning Assessment with Learning Outcomes </a:t>
            </a:r>
            <a:br>
              <a:rPr lang="en-US" sz="3200" dirty="0" smtClean="0">
                <a:latin typeface="Cambria"/>
              </a:rPr>
            </a:br>
            <a:r>
              <a:rPr lang="en-US" sz="3200" dirty="0" smtClean="0">
                <a:latin typeface="Cambria"/>
              </a:rPr>
              <a:t> </a:t>
            </a:r>
            <a:br>
              <a:rPr lang="en-US" sz="3200" dirty="0" smtClean="0">
                <a:latin typeface="Cambria"/>
              </a:rPr>
            </a:br>
            <a:endParaRPr lang="en-US" sz="32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28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755576" y="1246315"/>
            <a:ext cx="75608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GB" sz="2800" b="1" dirty="0" smtClean="0">
              <a:latin typeface="Times New Roman" charset="0"/>
              <a:ea typeface="新細明體" charset="-120"/>
              <a:cs typeface="新細明體" charset="-120"/>
            </a:endParaRPr>
          </a:p>
          <a:p>
            <a:r>
              <a:rPr lang="en-GB" sz="2800" b="1" dirty="0" smtClean="0">
                <a:latin typeface="Times New Roman" charset="0"/>
                <a:ea typeface="新細明體" charset="-120"/>
                <a:cs typeface="新細明體" charset="-120"/>
              </a:rPr>
              <a:t>Students </a:t>
            </a:r>
            <a:r>
              <a:rPr lang="en-GB" sz="2800" b="1" dirty="0">
                <a:latin typeface="Times New Roman" charset="0"/>
                <a:ea typeface="新細明體" charset="-120"/>
                <a:cs typeface="新細明體" charset="-120"/>
              </a:rPr>
              <a:t>need feedback in order to</a:t>
            </a:r>
            <a:r>
              <a:rPr lang="en-GB" sz="2800" b="1" dirty="0" smtClean="0">
                <a:latin typeface="Times New Roman" charset="0"/>
                <a:ea typeface="新細明體" charset="-120"/>
                <a:cs typeface="新細明體" charset="-120"/>
              </a:rPr>
              <a:t>:</a:t>
            </a:r>
            <a:endParaRPr lang="en-GB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>
              <a:buFont typeface="Wingdings" charset="2"/>
              <a:buNone/>
            </a:pPr>
            <a:endParaRPr lang="en-US" altLang="zh-TW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charset="0"/>
                <a:ea typeface="新細明體" charset="-120"/>
                <a:cs typeface="新細明體" charset="-120"/>
              </a:rPr>
              <a:t>understand </a:t>
            </a:r>
            <a:r>
              <a:rPr lang="en-GB" sz="2800" b="1" dirty="0">
                <a:latin typeface="Times New Roman" charset="0"/>
                <a:ea typeface="新細明體" charset="-120"/>
                <a:cs typeface="新細明體" charset="-120"/>
              </a:rPr>
              <a:t>how the grade is given </a:t>
            </a:r>
          </a:p>
          <a:p>
            <a:pPr>
              <a:buFont typeface="Wingdings" charset="2"/>
              <a:buNone/>
            </a:pPr>
            <a:endParaRPr lang="en-GB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charset="0"/>
                <a:ea typeface="新細明體" charset="-120"/>
                <a:cs typeface="新細明體" charset="-120"/>
              </a:rPr>
              <a:t>find </a:t>
            </a:r>
            <a:r>
              <a:rPr lang="en-GB" sz="2800" b="1" dirty="0">
                <a:latin typeface="Times New Roman" charset="0"/>
                <a:ea typeface="新細明體" charset="-120"/>
                <a:cs typeface="新細明體" charset="-120"/>
              </a:rPr>
              <a:t>out where they have made mistakes and </a:t>
            </a:r>
            <a:r>
              <a:rPr lang="en-GB" sz="2800" b="1" dirty="0" smtClean="0">
                <a:latin typeface="Times New Roman" charset="0"/>
                <a:ea typeface="新細明體" charset="-120"/>
                <a:cs typeface="新細明體" charset="-120"/>
              </a:rPr>
              <a:t>how they </a:t>
            </a:r>
            <a:r>
              <a:rPr lang="en-GB" sz="2800" b="1" dirty="0">
                <a:latin typeface="Times New Roman" charset="0"/>
                <a:ea typeface="新細明體" charset="-120"/>
                <a:cs typeface="新細明體" charset="-120"/>
              </a:rPr>
              <a:t>can improve next time</a:t>
            </a:r>
          </a:p>
          <a:p>
            <a:pPr>
              <a:buFont typeface="Wingdings" charset="2"/>
              <a:buNone/>
            </a:pPr>
            <a:r>
              <a:rPr lang="en-GB" sz="2800" b="1" dirty="0"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charset="0"/>
                <a:ea typeface="新細明體" charset="-120"/>
                <a:cs typeface="新細明體" charset="-120"/>
              </a:rPr>
              <a:t>gain </a:t>
            </a:r>
            <a:r>
              <a:rPr lang="en-GB" sz="2800" b="1" dirty="0">
                <a:latin typeface="Times New Roman" charset="0"/>
                <a:ea typeface="新細明體" charset="-120"/>
                <a:cs typeface="新細明體" charset="-120"/>
              </a:rPr>
              <a:t>a sense of </a:t>
            </a:r>
            <a:r>
              <a:rPr lang="en-GB" sz="2800" b="1" dirty="0" smtClean="0">
                <a:latin typeface="Times New Roman" charset="0"/>
                <a:ea typeface="新細明體" charset="-120"/>
                <a:cs typeface="新細明體" charset="-120"/>
              </a:rPr>
              <a:t>progression</a:t>
            </a:r>
            <a:r>
              <a:rPr lang="en-US" altLang="zh-TW" sz="2400" b="1" dirty="0" smtClean="0">
                <a:latin typeface="Times New Roman" charset="0"/>
                <a:ea typeface="新細明體" charset="-120"/>
                <a:cs typeface="新細明體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latin typeface="Times New Roman" charset="0"/>
                <a:ea typeface="新細明體" charset="-120"/>
                <a:cs typeface="新細明體" charset="-120"/>
              </a:rPr>
              <a:t>Other??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323867"/>
            <a:ext cx="4241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Why feedback?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772400" cy="1143000"/>
          </a:xfrm>
          <a:noFill/>
        </p:spPr>
        <p:txBody>
          <a:bodyPr/>
          <a:lstStyle/>
          <a:p>
            <a:pPr algn="l"/>
            <a:r>
              <a:rPr lang="en-US" altLang="zh-TW" sz="3600" b="1" smtClean="0">
                <a:ea typeface="新細明體" charset="-120"/>
                <a:cs typeface="新細明體" charset="-120"/>
              </a:rPr>
              <a:t>	When are assessments used?</a:t>
            </a:r>
            <a:endParaRPr lang="en-US" altLang="zh-TW" sz="3600" dirty="0">
              <a:ea typeface="新細明體" charset="-120"/>
              <a:cs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7824" y="1450028"/>
            <a:ext cx="4114800" cy="4645025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  <a:buFontTx/>
              <a:buNone/>
            </a:pPr>
            <a:endParaRPr lang="en-US" altLang="zh-TW" sz="2800" b="1" smtClean="0">
              <a:ea typeface="新細明體" charset="-120"/>
              <a:cs typeface="新細明體" charset="-12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zh-TW" sz="2800" b="1" smtClean="0">
                <a:ea typeface="新細明體" charset="-120"/>
                <a:cs typeface="新細明體" charset="-120"/>
              </a:rPr>
              <a:t>  Formative </a:t>
            </a:r>
          </a:p>
          <a:p>
            <a:pPr>
              <a:spcBef>
                <a:spcPct val="100000"/>
              </a:spcBef>
              <a:buFontTx/>
              <a:buNone/>
            </a:pPr>
            <a:endParaRPr lang="en-US" altLang="zh-TW" sz="2800" b="1" smtClean="0">
              <a:ea typeface="新細明體" charset="-120"/>
              <a:cs typeface="新細明體" charset="-12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zh-TW" sz="2800" b="1" smtClean="0">
                <a:ea typeface="新細明體" charset="-120"/>
                <a:cs typeface="新細明體" charset="-120"/>
              </a:rPr>
              <a:t>  Summative</a:t>
            </a:r>
            <a:endParaRPr lang="en-US" altLang="zh-TW" sz="2800" b="1" dirty="0">
              <a:ea typeface="新細明體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0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827584" y="1819104"/>
            <a:ext cx="7010400" cy="606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zh-TW" altLang="en-US" sz="28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>
              <a:buFont typeface="Wingdings" charset="2"/>
              <a:buChar char="Ø"/>
            </a:pPr>
            <a:r>
              <a:rPr lang="zh-TW" altLang="en-US" sz="2800" b="1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Faculty often see assessment as a </a:t>
            </a:r>
          </a:p>
          <a:p>
            <a:pPr eaLnBrk="0" hangingPunct="0"/>
            <a:r>
              <a:rPr lang="en-US" altLang="zh-TW" sz="2800" b="1" dirty="0" smtClean="0">
                <a:latin typeface="Times New Roman" charset="0"/>
                <a:ea typeface="新細明體" charset="-120"/>
                <a:cs typeface="新細明體" charset="-120"/>
              </a:rPr>
              <a:t> </a:t>
            </a:r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Students </a:t>
            </a:r>
            <a:r>
              <a:rPr lang="en-US" altLang="zh-TW" sz="2800" b="1" i="1" dirty="0">
                <a:latin typeface="Times New Roman" charset="0"/>
                <a:ea typeface="新細明體" charset="-120"/>
                <a:cs typeface="新細明體" charset="-120"/>
              </a:rPr>
              <a:t>need</a:t>
            </a:r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 formative feedback to help</a:t>
            </a:r>
          </a:p>
          <a:p>
            <a:pPr eaLnBrk="0" hangingPunct="0">
              <a:buFont typeface="Wingdings" charset="2"/>
              <a:buNone/>
            </a:pPr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           enhance their </a:t>
            </a:r>
            <a:r>
              <a:rPr lang="en-US" altLang="zh-TW" sz="2800" b="1" dirty="0" smtClean="0">
                <a:latin typeface="Times New Roman" charset="0"/>
                <a:ea typeface="新細明體" charset="-120"/>
                <a:cs typeface="新細明體" charset="-120"/>
              </a:rPr>
              <a:t>learning</a:t>
            </a:r>
          </a:p>
          <a:p>
            <a:pPr eaLnBrk="0" hangingPunct="0">
              <a:buFont typeface="Wingdings" charset="2"/>
              <a:buNone/>
            </a:pPr>
            <a:endParaRPr lang="en-US" altLang="zh-TW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>
              <a:buFont typeface="Wingdings" charset="2"/>
              <a:buNone/>
            </a:pPr>
            <a:r>
              <a:rPr lang="en-US" altLang="zh-TW" sz="2800" b="1" dirty="0" smtClean="0">
                <a:latin typeface="Times New Roman" charset="0"/>
                <a:ea typeface="新細明體" charset="-120"/>
                <a:cs typeface="新細明體" charset="-120"/>
              </a:rPr>
              <a:t>Faculty </a:t>
            </a:r>
            <a:r>
              <a:rPr lang="en-US" altLang="zh-TW" sz="2800" b="1" i="1" dirty="0" smtClean="0">
                <a:latin typeface="Times New Roman" charset="0"/>
                <a:ea typeface="新細明體" charset="-120"/>
                <a:cs typeface="新細明體" charset="-120"/>
              </a:rPr>
              <a:t>need </a:t>
            </a:r>
            <a:r>
              <a:rPr lang="en-US" altLang="zh-TW" sz="2800" b="1" dirty="0" smtClean="0">
                <a:latin typeface="Times New Roman" charset="0"/>
                <a:ea typeface="新細明體" charset="-120"/>
                <a:cs typeface="新細明體" charset="-120"/>
              </a:rPr>
              <a:t>formative feedback from         	students to monitor misconceptions</a:t>
            </a:r>
          </a:p>
          <a:p>
            <a:pPr eaLnBrk="0" hangingPunct="0">
              <a:buFont typeface="Wingdings" charset="2"/>
              <a:buNone/>
            </a:pPr>
            <a:endParaRPr lang="en-US" altLang="zh-TW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>
              <a:buFont typeface="Wingdings" charset="2"/>
              <a:buNone/>
            </a:pPr>
            <a:r>
              <a:rPr lang="en-US" altLang="zh-TW" sz="2800" b="1" dirty="0" smtClean="0">
                <a:latin typeface="Times New Roman" charset="0"/>
                <a:ea typeface="新細明體" charset="-120"/>
                <a:cs typeface="新細明體" charset="-120"/>
              </a:rPr>
              <a:t>Other??</a:t>
            </a:r>
            <a:endParaRPr lang="en-US" altLang="zh-TW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>
              <a:buFont typeface="Wingdings" charset="2"/>
              <a:buNone/>
            </a:pPr>
            <a:endParaRPr lang="en-US" altLang="zh-TW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>
              <a:buFont typeface="Wingdings" charset="2"/>
              <a:buNone/>
            </a:pPr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  <a:p>
            <a:pPr eaLnBrk="0" hangingPunct="0">
              <a:buFont typeface="Wingdings" charset="2"/>
              <a:buNone/>
            </a:pPr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           </a:t>
            </a:r>
            <a:endParaRPr lang="en-US" altLang="zh-TW" sz="2800" b="1" i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endParaRPr lang="en-US" altLang="zh-TW" sz="28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400" b="1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   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59078"/>
            <a:ext cx="404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Formative Feedback?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Feedback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is helpful to students when it:</a:t>
            </a:r>
          </a:p>
          <a:p>
            <a:pPr>
              <a:buFontTx/>
              <a:buNone/>
            </a:pP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is provided in a timely manner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includes both specific comments (relevant to the assignment being reviewed) and general suggestions (useful for learning in other courses)</a:t>
            </a:r>
          </a:p>
          <a:p>
            <a:pPr>
              <a:spcBef>
                <a:spcPct val="0"/>
              </a:spcBef>
              <a:buFont typeface="Wingdings" charset="2"/>
              <a:buNone/>
            </a:pP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includes both encouragements (where the strengths lie) and criticisms (areas for improvement)</a:t>
            </a:r>
          </a:p>
          <a:p>
            <a:pPr>
              <a:spcBef>
                <a:spcPct val="0"/>
              </a:spcBef>
              <a:buFont typeface="Wingdings" charset="2"/>
              <a:buNone/>
            </a:pPr>
            <a:endParaRPr lang="en-US" altLang="zh-TW" sz="2800" b="1" dirty="0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  <a:noFill/>
        </p:spPr>
        <p:txBody>
          <a:bodyPr/>
          <a:lstStyle/>
          <a:p>
            <a:pPr algn="l"/>
            <a:r>
              <a:rPr lang="en-US" altLang="zh-TW" sz="3200" dirty="0">
                <a:ea typeface="新細明體" charset="-120"/>
                <a:cs typeface="新細明體" charset="-120"/>
              </a:rPr>
              <a:t>What other types of assessments can we consider?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1524000"/>
            <a:ext cx="4840288" cy="46450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zh-TW" sz="2800" b="1" dirty="0">
                <a:ea typeface="新細明體" charset="-120"/>
                <a:cs typeface="新細明體" charset="-120"/>
              </a:rPr>
              <a:t>At your table</a:t>
            </a:r>
          </a:p>
          <a:p>
            <a:pPr>
              <a:buFontTx/>
              <a:buNone/>
            </a:pPr>
            <a:endParaRPr lang="en-US" altLang="zh-TW" sz="2800" b="1" dirty="0">
              <a:ea typeface="新細明體" charset="-120"/>
              <a:cs typeface="新細明體" charset="-120"/>
            </a:endParaRPr>
          </a:p>
          <a:p>
            <a:pPr>
              <a:spcBef>
                <a:spcPct val="100000"/>
              </a:spcBef>
            </a:pPr>
            <a:r>
              <a:rPr lang="en-US" altLang="zh-TW" sz="2400" b="1" dirty="0">
                <a:ea typeface="新細明體" charset="-120"/>
                <a:cs typeface="新細明體" charset="-120"/>
              </a:rPr>
              <a:t>Review the list of ‘types of assessments’?</a:t>
            </a:r>
          </a:p>
          <a:p>
            <a:pPr>
              <a:spcBef>
                <a:spcPct val="100000"/>
              </a:spcBef>
            </a:pPr>
            <a:r>
              <a:rPr lang="en-US" altLang="zh-TW" sz="2400" b="1" dirty="0">
                <a:ea typeface="新細明體" charset="-120"/>
                <a:cs typeface="新細明體" charset="-120"/>
              </a:rPr>
              <a:t>Check which you have used / might use </a:t>
            </a:r>
          </a:p>
          <a:p>
            <a:pPr>
              <a:spcBef>
                <a:spcPct val="100000"/>
              </a:spcBef>
            </a:pPr>
            <a:r>
              <a:rPr lang="en-US" altLang="zh-TW" sz="2400" b="1" dirty="0">
                <a:ea typeface="新細明體" charset="-120"/>
                <a:cs typeface="新細明體" charset="-120"/>
              </a:rPr>
              <a:t>Discuss challenges/benefits with others in your group</a:t>
            </a:r>
          </a:p>
          <a:p>
            <a:pPr>
              <a:spcBef>
                <a:spcPct val="100000"/>
              </a:spcBef>
            </a:pPr>
            <a:endParaRPr lang="en-US" altLang="zh-TW" sz="2400" b="1" dirty="0">
              <a:ea typeface="新細明體" charset="-120"/>
              <a:cs typeface="新細明體" charset="-120"/>
            </a:endParaRPr>
          </a:p>
          <a:p>
            <a:pPr>
              <a:spcBef>
                <a:spcPct val="100000"/>
              </a:spcBef>
            </a:pPr>
            <a:endParaRPr lang="en-US" altLang="zh-TW" sz="2400" b="1" dirty="0">
              <a:ea typeface="新細明體" charset="-120"/>
              <a:cs typeface="新細明體" charset="-120"/>
            </a:endParaRPr>
          </a:p>
          <a:p>
            <a:pPr>
              <a:spcBef>
                <a:spcPct val="100000"/>
              </a:spcBef>
              <a:buFontTx/>
              <a:buNone/>
            </a:pPr>
            <a:endParaRPr lang="en-US" altLang="zh-TW" sz="2800" b="1" dirty="0">
              <a:ea typeface="新細明體" charset="-120"/>
              <a:cs typeface="新細明體" charset="-120"/>
            </a:endParaRPr>
          </a:p>
        </p:txBody>
      </p:sp>
      <p:pic>
        <p:nvPicPr>
          <p:cNvPr id="169988" name="Picture 4" descr="MPj043305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895600"/>
            <a:ext cx="3276600" cy="2895600"/>
          </a:xfrm>
          <a:noFill/>
          <a:ln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15200" y="1524000"/>
            <a:ext cx="1196975" cy="917575"/>
            <a:chOff x="3361" y="3902"/>
            <a:chExt cx="318" cy="290"/>
          </a:xfrm>
        </p:grpSpPr>
        <p:pic>
          <p:nvPicPr>
            <p:cNvPr id="169990" name="Picture 6" descr="MCj0397158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1" y="3902"/>
              <a:ext cx="280" cy="290"/>
            </a:xfrm>
            <a:prstGeom prst="rect">
              <a:avLst/>
            </a:prstGeom>
            <a:noFill/>
          </p:spPr>
        </p:pic>
        <p:sp>
          <p:nvSpPr>
            <p:cNvPr id="169991" name="Text Box 7"/>
            <p:cNvSpPr txBox="1">
              <a:spLocks noChangeArrowheads="1"/>
            </p:cNvSpPr>
            <p:nvPr/>
          </p:nvSpPr>
          <p:spPr bwMode="auto">
            <a:xfrm>
              <a:off x="3630" y="3931"/>
              <a:ext cx="4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kumimoji="1" lang="en-US" altLang="zh-TW" sz="2000">
                <a:solidFill>
                  <a:srgbClr val="990000"/>
                </a:solidFill>
                <a:latin typeface="Tahoma" charset="0"/>
                <a:ea typeface="新細明體" charset="-120"/>
                <a:cs typeface="新細明體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1"/>
            <a:ext cx="8229600" cy="3540224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CA" altLang="zh-TW" sz="2400" dirty="0" smtClean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A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n </a:t>
            </a:r>
            <a:r>
              <a:rPr lang="en-US" altLang="zh-TW" sz="2400" dirty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outcomes-based approach is one which good teachers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adopt implicitly</a:t>
            </a:r>
            <a:r>
              <a:rPr lang="en-US" altLang="zh-TW" sz="2400" dirty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, but often do not make explicit to their students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solidFill>
                <a:schemeClr val="tx1"/>
              </a:solidFill>
              <a:latin typeface="+mn-lt"/>
              <a:ea typeface="新細明體" charset="-120"/>
              <a:cs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An outcomes-based approach is designed to help students better understand what they are expected to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achieve, </a:t>
            </a:r>
            <a:r>
              <a:rPr lang="en-US" altLang="zh-TW" sz="2400" dirty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how they should go about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achieving, </a:t>
            </a:r>
            <a:r>
              <a:rPr lang="en-US" altLang="zh-TW" sz="2400" dirty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and how that achievement will be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  <a:ea typeface="新細明體" charset="-120"/>
                <a:cs typeface="新細明體" charset="-120"/>
              </a:rPr>
              <a:t>assessed</a:t>
            </a:r>
            <a:endParaRPr lang="en-US" altLang="zh-TW" sz="2400" dirty="0">
              <a:solidFill>
                <a:schemeClr val="tx1"/>
              </a:solidFill>
              <a:latin typeface="+mn-lt"/>
              <a:ea typeface="新細明體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3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0" y="1676400"/>
            <a:ext cx="2667000" cy="1328738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800" b="1">
                <a:solidFill>
                  <a:srgbClr val="000000"/>
                </a:solidFill>
                <a:ea typeface="新細明體" charset="-120"/>
                <a:cs typeface="新細明體" charset="-120"/>
              </a:rPr>
              <a:t>What </a:t>
            </a: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新細明體" charset="-120"/>
              </a:rPr>
              <a:t>you want your students to learn: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新細明體" charset="-120"/>
              </a:rPr>
              <a:t>Aims and Learning </a:t>
            </a:r>
            <a:r>
              <a:rPr lang="en-US" altLang="zh-TW" sz="1800" b="1">
                <a:solidFill>
                  <a:srgbClr val="000000"/>
                </a:solidFill>
                <a:ea typeface="新細明體" charset="-120"/>
                <a:cs typeface="新細明體" charset="-120"/>
              </a:rPr>
              <a:t>Outcomes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28650" y="4419600"/>
            <a:ext cx="3097213" cy="1328738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800" b="1">
                <a:solidFill>
                  <a:srgbClr val="000000"/>
                </a:solidFill>
                <a:ea typeface="新細明體" charset="-120"/>
                <a:cs typeface="新細明體" charset="-120"/>
              </a:rPr>
              <a:t>How </a:t>
            </a: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新細明體" charset="-120"/>
              </a:rPr>
              <a:t>you want your students to learn: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新細明體" charset="-120"/>
              </a:rPr>
              <a:t>Teaching and Learning </a:t>
            </a:r>
            <a:r>
              <a:rPr lang="en-US" altLang="zh-TW" sz="1800" b="1">
                <a:solidFill>
                  <a:srgbClr val="000000"/>
                </a:solidFill>
                <a:ea typeface="新細明體" charset="-120"/>
                <a:cs typeface="新細明體" charset="-120"/>
              </a:rPr>
              <a:t>Activities</a:t>
            </a: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新細明體" charset="-120"/>
              </a:rPr>
              <a:t> aligned with LO</a:t>
            </a: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37163" y="4348163"/>
            <a:ext cx="2952750" cy="14652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sz="1800" b="1">
                <a:solidFill>
                  <a:srgbClr val="000000"/>
                </a:solidFill>
                <a:ea typeface="新細明體" charset="-120"/>
                <a:cs typeface="新細明體" charset="-120"/>
              </a:rPr>
              <a:t>How</a:t>
            </a: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新細明體" charset="-120"/>
              </a:rPr>
              <a:t> you will judge how well  your students have learned:</a:t>
            </a:r>
          </a:p>
          <a:p>
            <a:pPr>
              <a:defRPr/>
            </a:pPr>
            <a:r>
              <a:rPr lang="en-US" altLang="zh-TW" sz="1800" b="1">
                <a:solidFill>
                  <a:srgbClr val="000000"/>
                </a:solidFill>
                <a:ea typeface="新細明體" charset="-120"/>
                <a:cs typeface="新細明體" charset="-120"/>
              </a:rPr>
              <a:t>Assessment </a:t>
            </a: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新細明體" charset="-120"/>
              </a:rPr>
              <a:t>methods and Standards aligned with LO</a:t>
            </a: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 flipH="1">
            <a:off x="1924050" y="3051175"/>
            <a:ext cx="2376488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3733800" y="5181600"/>
            <a:ext cx="1511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4267200" y="3048000"/>
            <a:ext cx="2252663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04800" y="411162"/>
            <a:ext cx="8642350" cy="579438"/>
          </a:xfrm>
          <a:prstGeom prst="rect">
            <a:avLst/>
          </a:prstGeom>
          <a:gradFill rotWithShape="1">
            <a:gsLst>
              <a:gs pos="0">
                <a:srgbClr val="2020A6"/>
              </a:gs>
              <a:gs pos="20000">
                <a:srgbClr val="2222A3"/>
              </a:gs>
              <a:gs pos="100000">
                <a:srgbClr val="18187C"/>
              </a:gs>
            </a:gsLst>
            <a:lin ang="54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>
                <a:solidFill>
                  <a:schemeClr val="bg1"/>
                </a:solidFill>
                <a:ea typeface="新細明體" charset="-120"/>
                <a:cs typeface="新細明體" charset="-120"/>
              </a:rPr>
              <a:t>Model of OBASL</a:t>
            </a:r>
            <a:endParaRPr lang="en-GB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28600" y="2057400"/>
            <a:ext cx="8763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/>
            <a:endParaRPr lang="zh-TW" altLang="en-US" sz="2400">
              <a:latin typeface="Times New Roman" charset="0"/>
              <a:ea typeface="新細明體" charset="-120"/>
              <a:cs typeface="新細明體" charset="-120"/>
            </a:endParaRPr>
          </a:p>
          <a:p>
            <a:pPr marL="457200" indent="-457200" eaLnBrk="0" hangingPunct="0"/>
            <a:r>
              <a:rPr lang="zh-TW" altLang="en-US" sz="2400">
                <a:latin typeface="Times New Roman" charset="0"/>
                <a:ea typeface="新細明體" charset="-120"/>
                <a:cs typeface="新細明體" charset="-120"/>
              </a:rPr>
              <a:t>  </a:t>
            </a:r>
          </a:p>
          <a:p>
            <a:pPr marL="457200" indent="-457200" eaLnBrk="0" hangingPunct="0">
              <a:buFontTx/>
              <a:buChar char="•"/>
            </a:pPr>
            <a:endParaRPr lang="zh-TW" altLang="en-US" sz="2400">
              <a:latin typeface="Times New Roman" charset="0"/>
              <a:ea typeface="新細明體" charset="-120"/>
              <a:cs typeface="新細明體" charset="-120"/>
            </a:endParaRPr>
          </a:p>
          <a:p>
            <a:pPr marL="457200" indent="-457200" eaLnBrk="0" hangingPunct="0">
              <a:buFontTx/>
              <a:buChar char="•"/>
            </a:pPr>
            <a:endParaRPr lang="zh-TW" altLang="en-US" sz="2400" b="1">
              <a:latin typeface="Times New Roman" charset="0"/>
              <a:ea typeface="新細明體" charset="-120"/>
              <a:cs typeface="新細明體" charset="-120"/>
            </a:endParaRPr>
          </a:p>
          <a:p>
            <a:pPr marL="457200" indent="-457200" algn="ctr" eaLnBrk="0" hangingPunct="0"/>
            <a:r>
              <a:rPr lang="zh-TW" altLang="en-US" sz="2400"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52400" y="1447800"/>
            <a:ext cx="86106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403648" y="0"/>
            <a:ext cx="56886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2800" b="1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Cooking Classes in </a:t>
            </a:r>
            <a:r>
              <a:rPr lang="en-US" altLang="zh-TW" sz="2800" b="1" dirty="0" smtClean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Thailand </a:t>
            </a:r>
            <a:endParaRPr lang="en-US" altLang="zh-TW" sz="28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400" b="1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(what am I cooking?)</a:t>
            </a:r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240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3303"/>
            <a:ext cx="8077200" cy="5257800"/>
          </a:xfrm>
        </p:spPr>
        <p:txBody>
          <a:bodyPr/>
          <a:lstStyle/>
          <a:p>
            <a:pPr eaLnBrk="1" hangingPunct="1"/>
            <a:r>
              <a:rPr lang="en-CA" sz="3600" dirty="0">
                <a:solidFill>
                  <a:schemeClr val="bg1"/>
                </a:solidFill>
              </a:rPr>
              <a:t>An Example 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tx1"/>
                </a:solidFill>
              </a:rPr>
              <a:t/>
            </a:r>
            <a:br>
              <a:rPr lang="en-CA" sz="3600" dirty="0">
                <a:solidFill>
                  <a:schemeClr val="tx1"/>
                </a:solidFill>
              </a:rPr>
            </a:br>
            <a:r>
              <a:rPr lang="en-CA" sz="3600" b="1" i="1" dirty="0">
                <a:solidFill>
                  <a:schemeClr val="tx1"/>
                </a:solidFill>
              </a:rPr>
              <a:t>What do you think? … </a:t>
            </a:r>
            <a:br>
              <a:rPr lang="en-CA" sz="3600" b="1" i="1" dirty="0">
                <a:solidFill>
                  <a:schemeClr val="tx1"/>
                </a:solidFill>
              </a:rPr>
            </a:br>
            <a:r>
              <a:rPr lang="en-CA" sz="3600" dirty="0">
                <a:solidFill>
                  <a:schemeClr val="tx1"/>
                </a:solidFill>
              </a:rPr>
              <a:t/>
            </a:r>
            <a:br>
              <a:rPr lang="en-CA" sz="3600" dirty="0">
                <a:solidFill>
                  <a:schemeClr val="tx1"/>
                </a:solidFill>
              </a:rPr>
            </a:br>
            <a:r>
              <a:rPr lang="en-CA" sz="3600" dirty="0">
                <a:solidFill>
                  <a:schemeClr val="tx1"/>
                </a:solidFill>
              </a:rPr>
              <a:t>Are the </a:t>
            </a:r>
            <a:r>
              <a:rPr lang="en-CA" sz="3600" i="1" dirty="0">
                <a:solidFill>
                  <a:schemeClr val="tx1"/>
                </a:solidFill>
              </a:rPr>
              <a:t>teaching and learning activities</a:t>
            </a:r>
            <a:r>
              <a:rPr lang="en-CA" sz="3600" dirty="0">
                <a:solidFill>
                  <a:schemeClr val="tx1"/>
                </a:solidFill>
              </a:rPr>
              <a:t> appropriate to the intended outcomes?</a:t>
            </a:r>
            <a:br>
              <a:rPr lang="en-CA" sz="3600" dirty="0">
                <a:solidFill>
                  <a:schemeClr val="tx1"/>
                </a:solidFill>
              </a:rPr>
            </a:br>
            <a:r>
              <a:rPr lang="en-CA" sz="3600" dirty="0">
                <a:solidFill>
                  <a:schemeClr val="tx1"/>
                </a:solidFill>
              </a:rPr>
              <a:t/>
            </a:r>
            <a:br>
              <a:rPr lang="en-CA" sz="3600" dirty="0">
                <a:solidFill>
                  <a:schemeClr val="tx1"/>
                </a:solidFill>
              </a:rPr>
            </a:b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endParaRPr lang="zh-TW" altLang="en-US" dirty="0">
              <a:ea typeface="新細明體" charset="-120"/>
              <a:cs typeface="新細明體" charset="-120"/>
            </a:endParaRPr>
          </a:p>
          <a:p>
            <a:pPr lvl="1" eaLnBrk="1" hangingPunct="1">
              <a:buFontTx/>
              <a:buNone/>
            </a:pPr>
            <a:endParaRPr lang="en-CA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9945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zh-TW" altLang="en-US" sz="2400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>
                <a:solidFill>
                  <a:schemeClr val="bg1"/>
                </a:solidFill>
                <a:ea typeface="新細明體" charset="-120"/>
                <a:cs typeface="新細明體" charset="-120"/>
              </a:rPr>
              <a:t>Outcome-based Approach??</a:t>
            </a:r>
            <a:r>
              <a:rPr lang="en-US" altLang="zh-TW">
                <a:solidFill>
                  <a:schemeClr val="bg1"/>
                </a:solidFill>
                <a:ea typeface="新細明體" charset="-120"/>
                <a:cs typeface="新細明體" charset="-120"/>
              </a:rPr>
              <a:t> </a:t>
            </a:r>
            <a:r>
              <a:rPr lang="en-US" altLang="zh-TW" sz="2800">
                <a:solidFill>
                  <a:schemeClr val="bg1"/>
                </a:solidFill>
                <a:ea typeface="新細明體" charset="-120"/>
                <a:cs typeface="新細明體" charset="-120"/>
              </a:rPr>
              <a:t>(1)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1775" y="1816100"/>
            <a:ext cx="1727200" cy="3033713"/>
            <a:chOff x="316" y="1362"/>
            <a:chExt cx="1088" cy="1645"/>
          </a:xfrm>
        </p:grpSpPr>
        <p:sp>
          <p:nvSpPr>
            <p:cNvPr id="63513" name="Rectangle 4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4" name="Rectangle 5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86000" y="1828800"/>
            <a:ext cx="1727200" cy="3033713"/>
            <a:chOff x="316" y="1362"/>
            <a:chExt cx="1088" cy="1645"/>
          </a:xfrm>
        </p:grpSpPr>
        <p:sp>
          <p:nvSpPr>
            <p:cNvPr id="63511" name="Rectangle 7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2" name="Rectangle 8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0" y="1828800"/>
            <a:ext cx="1727200" cy="3071813"/>
            <a:chOff x="316" y="1362"/>
            <a:chExt cx="1088" cy="1645"/>
          </a:xfrm>
        </p:grpSpPr>
        <p:sp>
          <p:nvSpPr>
            <p:cNvPr id="63509" name="Rectangle 10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0" name="Rectangle 11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553200" y="1905000"/>
            <a:ext cx="1727200" cy="3033713"/>
            <a:chOff x="316" y="1362"/>
            <a:chExt cx="1088" cy="1645"/>
          </a:xfrm>
        </p:grpSpPr>
        <p:sp>
          <p:nvSpPr>
            <p:cNvPr id="63507" name="Rectangle 13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8" name="Rectangle 14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dirty="0" smtClean="0"/>
                <a:t>Multiple choice </a:t>
              </a:r>
            </a:p>
            <a:p>
              <a:r>
                <a:rPr lang="en-US" dirty="0" smtClean="0"/>
                <a:t>test</a:t>
              </a:r>
              <a:endParaRPr lang="en-US" dirty="0"/>
            </a:p>
          </p:txBody>
        </p:sp>
      </p:grpSp>
      <p:sp>
        <p:nvSpPr>
          <p:cNvPr id="63495" name="Line 15"/>
          <p:cNvSpPr>
            <a:spLocks noChangeShapeType="1"/>
          </p:cNvSpPr>
          <p:nvPr/>
        </p:nvSpPr>
        <p:spPr bwMode="auto">
          <a:xfrm>
            <a:off x="1922463" y="33131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Line 16"/>
          <p:cNvSpPr>
            <a:spLocks noChangeShapeType="1"/>
          </p:cNvSpPr>
          <p:nvPr/>
        </p:nvSpPr>
        <p:spPr bwMode="auto">
          <a:xfrm>
            <a:off x="4071938" y="33131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17"/>
          <p:cNvSpPr>
            <a:spLocks noChangeShapeType="1"/>
          </p:cNvSpPr>
          <p:nvPr/>
        </p:nvSpPr>
        <p:spPr bwMode="auto">
          <a:xfrm>
            <a:off x="6223000" y="33512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Text Box 18"/>
          <p:cNvSpPr txBox="1">
            <a:spLocks noChangeArrowheads="1"/>
          </p:cNvSpPr>
          <p:nvPr/>
        </p:nvSpPr>
        <p:spPr bwMode="auto">
          <a:xfrm>
            <a:off x="304800" y="2209800"/>
            <a:ext cx="15589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Intended</a:t>
            </a:r>
            <a:b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</a:br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outcome</a:t>
            </a:r>
          </a:p>
          <a:p>
            <a:endParaRPr kumimoji="1" lang="en-US" altLang="zh-TW" sz="800">
              <a:latin typeface="Tahoma" charset="0"/>
              <a:ea typeface="新細明體" charset="-120"/>
              <a:cs typeface="新細明體" charset="-120"/>
            </a:endParaRPr>
          </a:p>
          <a:p>
            <a:r>
              <a:rPr kumimoji="1" lang="en-US" altLang="zh-TW" sz="14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Be able to cook a Thai curry dish and adaptations thereof </a:t>
            </a:r>
          </a:p>
        </p:txBody>
      </p:sp>
      <p:sp>
        <p:nvSpPr>
          <p:cNvPr id="63499" name="Text Box 19"/>
          <p:cNvSpPr txBox="1">
            <a:spLocks noChangeArrowheads="1"/>
          </p:cNvSpPr>
          <p:nvPr/>
        </p:nvSpPr>
        <p:spPr bwMode="auto">
          <a:xfrm>
            <a:off x="2362200" y="2133600"/>
            <a:ext cx="157638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Content</a:t>
            </a:r>
          </a:p>
          <a:p>
            <a:endParaRPr kumimoji="1" lang="en-US" altLang="zh-TW" sz="800">
              <a:latin typeface="Tahoma" charset="0"/>
              <a:ea typeface="新細明體" charset="-120"/>
              <a:cs typeface="新細明體" charset="-120"/>
            </a:endParaRPr>
          </a:p>
          <a:p>
            <a:r>
              <a:rPr kumimoji="1" lang="en-US" altLang="zh-TW" sz="14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Information on:</a:t>
            </a:r>
          </a:p>
          <a:p>
            <a:r>
              <a:rPr kumimoji="1" lang="en-US" altLang="zh-TW" sz="14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 </a:t>
            </a:r>
          </a:p>
          <a:p>
            <a:pPr>
              <a:buFont typeface="Wingdings" charset="2"/>
              <a:buChar char="l"/>
            </a:pPr>
            <a:r>
              <a:rPr kumimoji="1" lang="en-US" altLang="zh-TW" sz="14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Ingredients  </a:t>
            </a:r>
          </a:p>
          <a:p>
            <a:pPr>
              <a:buFont typeface="Wingdings" charset="2"/>
              <a:buChar char="l"/>
            </a:pPr>
            <a:endParaRPr kumimoji="1" lang="en-US" altLang="zh-TW" sz="1400">
              <a:solidFill>
                <a:srgbClr val="FF0000"/>
              </a:solidFill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4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Utensils </a:t>
            </a:r>
          </a:p>
          <a:p>
            <a:pPr>
              <a:buFont typeface="Wingdings" charset="2"/>
              <a:buChar char="l"/>
            </a:pPr>
            <a:endParaRPr kumimoji="1" lang="en-US" altLang="zh-TW" sz="1400">
              <a:solidFill>
                <a:srgbClr val="FF0000"/>
              </a:solidFill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4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Time to prepare</a:t>
            </a:r>
          </a:p>
        </p:txBody>
      </p:sp>
      <p:sp>
        <p:nvSpPr>
          <p:cNvPr id="63500" name="Text Box 20"/>
          <p:cNvSpPr txBox="1">
            <a:spLocks noChangeArrowheads="1"/>
          </p:cNvSpPr>
          <p:nvPr/>
        </p:nvSpPr>
        <p:spPr bwMode="auto">
          <a:xfrm>
            <a:off x="4572000" y="1905000"/>
            <a:ext cx="16764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zh-TW" b="1" dirty="0">
                <a:latin typeface="Tahoma" charset="0"/>
                <a:ea typeface="新細明體" charset="-120"/>
                <a:cs typeface="新細明體" charset="-120"/>
              </a:rPr>
              <a:t>Teaching</a:t>
            </a:r>
          </a:p>
          <a:p>
            <a:r>
              <a:rPr kumimoji="1" lang="en-US" altLang="zh-TW" b="1" dirty="0">
                <a:latin typeface="Tahoma" charset="0"/>
                <a:ea typeface="新細明體" charset="-120"/>
                <a:cs typeface="新細明體" charset="-120"/>
              </a:rPr>
              <a:t>&amp; Learning</a:t>
            </a:r>
          </a:p>
          <a:p>
            <a:endParaRPr kumimoji="1" lang="en-US" altLang="zh-TW" sz="800" dirty="0"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400" dirty="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Read a cook </a:t>
            </a:r>
          </a:p>
          <a:p>
            <a:pPr>
              <a:buFont typeface="Wingdings" charset="2"/>
              <a:buNone/>
            </a:pPr>
            <a:r>
              <a:rPr kumimoji="1" lang="en-US" altLang="zh-TW" sz="1400" dirty="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book/recipe </a:t>
            </a:r>
          </a:p>
          <a:p>
            <a:endParaRPr kumimoji="1" lang="en-US" altLang="zh-TW" sz="800" dirty="0">
              <a:solidFill>
                <a:srgbClr val="FF0000"/>
              </a:solidFill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400" dirty="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Listen to a lecture on how to cook a Thai curry</a:t>
            </a:r>
          </a:p>
          <a:p>
            <a:endParaRPr kumimoji="1" lang="en-US" altLang="zh-TW" sz="800" dirty="0">
              <a:solidFill>
                <a:srgbClr val="FF0000"/>
              </a:solidFill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400" dirty="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 Watch simulation of cooking  Thai curry</a:t>
            </a:r>
          </a:p>
        </p:txBody>
      </p:sp>
      <p:sp>
        <p:nvSpPr>
          <p:cNvPr id="63501" name="Text Box 21"/>
          <p:cNvSpPr txBox="1">
            <a:spLocks noChangeArrowheads="1"/>
          </p:cNvSpPr>
          <p:nvPr/>
        </p:nvSpPr>
        <p:spPr bwMode="auto">
          <a:xfrm>
            <a:off x="6618288" y="1816100"/>
            <a:ext cx="1717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Assessment</a:t>
            </a:r>
          </a:p>
          <a:p>
            <a:endParaRPr kumimoji="1" lang="en-US" altLang="zh-TW" sz="2000" b="1">
              <a:latin typeface="Tahoma" charset="0"/>
              <a:ea typeface="新細明體" charset="-120"/>
              <a:cs typeface="新細明體" charset="-120"/>
            </a:endParaRPr>
          </a:p>
          <a:p>
            <a:endParaRPr kumimoji="1" lang="en-US" altLang="zh-TW" sz="800">
              <a:latin typeface="Tahoma" charset="0"/>
              <a:ea typeface="新細明體" charset="-120"/>
              <a:cs typeface="新細明體" charset="-120"/>
            </a:endParaRPr>
          </a:p>
        </p:txBody>
      </p:sp>
      <p:sp>
        <p:nvSpPr>
          <p:cNvPr id="63502" name="Line 22"/>
          <p:cNvSpPr>
            <a:spLocks noChangeShapeType="1"/>
          </p:cNvSpPr>
          <p:nvPr/>
        </p:nvSpPr>
        <p:spPr bwMode="auto">
          <a:xfrm>
            <a:off x="8335963" y="33512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Line 23"/>
          <p:cNvSpPr>
            <a:spLocks noChangeShapeType="1"/>
          </p:cNvSpPr>
          <p:nvPr/>
        </p:nvSpPr>
        <p:spPr bwMode="auto">
          <a:xfrm>
            <a:off x="8720138" y="3351213"/>
            <a:ext cx="0" cy="218916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4" name="Line 24"/>
          <p:cNvSpPr>
            <a:spLocks noChangeShapeType="1"/>
          </p:cNvSpPr>
          <p:nvPr/>
        </p:nvSpPr>
        <p:spPr bwMode="auto">
          <a:xfrm flipH="1">
            <a:off x="885825" y="5502275"/>
            <a:ext cx="779621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5" name="Line 25"/>
          <p:cNvSpPr>
            <a:spLocks noChangeShapeType="1"/>
          </p:cNvSpPr>
          <p:nvPr/>
        </p:nvSpPr>
        <p:spPr bwMode="auto">
          <a:xfrm flipV="1">
            <a:off x="923925" y="4849813"/>
            <a:ext cx="0" cy="65246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Text Box 26"/>
          <p:cNvSpPr txBox="1">
            <a:spLocks noChangeArrowheads="1"/>
          </p:cNvSpPr>
          <p:nvPr/>
        </p:nvSpPr>
        <p:spPr bwMode="auto">
          <a:xfrm>
            <a:off x="614363" y="5969000"/>
            <a:ext cx="597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zh-TW" altLang="en-US" sz="2800">
                <a:latin typeface="Times New Roman" charset="0"/>
                <a:ea typeface="新細明體" charset="-120"/>
                <a:cs typeface="新細明體" charset="-120"/>
              </a:rPr>
              <a:t>       </a:t>
            </a:r>
            <a:r>
              <a:rPr lang="en-US" altLang="zh-TW" sz="2800">
                <a:latin typeface="Times New Roman" charset="0"/>
                <a:ea typeface="新細明體" charset="-120"/>
                <a:cs typeface="新細明體" charset="-120"/>
              </a:rPr>
              <a:t>(Is the planned curriculum aligned?)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7638"/>
            <a:ext cx="8229600" cy="40386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solidFill>
                <a:schemeClr val="tx1"/>
              </a:solidFill>
              <a:latin typeface="Calibri" panose="020F0502020204030204" pitchFamily="34" charset="0"/>
              <a:ea typeface="新細明體" charset="-120"/>
              <a:cs typeface="新細明體" charset="-120"/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What are your main reasons for </a:t>
            </a:r>
            <a:r>
              <a:rPr lang="en-US" sz="2000" b="1" dirty="0" smtClean="0">
                <a:solidFill>
                  <a:schemeClr val="tx1"/>
                </a:solidFill>
              </a:rPr>
              <a:t>attending these </a:t>
            </a:r>
            <a:r>
              <a:rPr lang="en-US" sz="2000" b="1" dirty="0">
                <a:solidFill>
                  <a:schemeClr val="tx1"/>
                </a:solidFill>
              </a:rPr>
              <a:t>sessions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Do </a:t>
            </a:r>
            <a:r>
              <a:rPr lang="en-US" sz="2000" b="1" dirty="0">
                <a:solidFill>
                  <a:schemeClr val="tx1"/>
                </a:solidFill>
              </a:rPr>
              <a:t>you have specific questions about assessment that you would like to ask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Are </a:t>
            </a:r>
            <a:r>
              <a:rPr lang="en-US" sz="2000" b="1" dirty="0">
                <a:solidFill>
                  <a:schemeClr val="tx1"/>
                </a:solidFill>
              </a:rPr>
              <a:t>you attending one or both workshops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Is </a:t>
            </a:r>
            <a:r>
              <a:rPr lang="en-US" sz="2000" b="1" dirty="0">
                <a:solidFill>
                  <a:schemeClr val="tx1"/>
                </a:solidFill>
              </a:rPr>
              <a:t>there anything else that you would like me to know before the sessions? 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63531"/>
            <a:ext cx="6002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Your feedback to pre-session questions: 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>
                <a:solidFill>
                  <a:schemeClr val="bg1"/>
                </a:solidFill>
                <a:ea typeface="新細明體" charset="-120"/>
                <a:cs typeface="新細明體" charset="-120"/>
              </a:rPr>
              <a:t>Outcome-based Approach </a:t>
            </a:r>
            <a:r>
              <a:rPr lang="en-US" altLang="zh-TW" sz="2800">
                <a:solidFill>
                  <a:schemeClr val="bg1"/>
                </a:solidFill>
                <a:ea typeface="新細明體" charset="-120"/>
                <a:cs typeface="新細明體" charset="-120"/>
              </a:rPr>
              <a:t>(2)</a:t>
            </a:r>
            <a:r>
              <a:rPr lang="en-US" altLang="zh-TW">
                <a:ea typeface="新細明體" charset="-120"/>
                <a:cs typeface="新細明體" charset="-12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1775" y="1816100"/>
            <a:ext cx="1727200" cy="3033713"/>
            <a:chOff x="316" y="1362"/>
            <a:chExt cx="1088" cy="1645"/>
          </a:xfrm>
        </p:grpSpPr>
        <p:sp>
          <p:nvSpPr>
            <p:cNvPr id="65561" name="Rectangle 4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2" name="Rectangle 5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44738" y="1816100"/>
            <a:ext cx="1727200" cy="3033713"/>
            <a:chOff x="316" y="1362"/>
            <a:chExt cx="1088" cy="1645"/>
          </a:xfrm>
        </p:grpSpPr>
        <p:sp>
          <p:nvSpPr>
            <p:cNvPr id="65559" name="Rectangle 7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0" name="Rectangle 8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95800" y="1816100"/>
            <a:ext cx="1727200" cy="3071813"/>
            <a:chOff x="316" y="1362"/>
            <a:chExt cx="1088" cy="1645"/>
          </a:xfrm>
        </p:grpSpPr>
        <p:sp>
          <p:nvSpPr>
            <p:cNvPr id="65557" name="Rectangle 10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Rectangle 11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645275" y="1816100"/>
            <a:ext cx="1727200" cy="3033713"/>
            <a:chOff x="316" y="1362"/>
            <a:chExt cx="1088" cy="1645"/>
          </a:xfrm>
        </p:grpSpPr>
        <p:sp>
          <p:nvSpPr>
            <p:cNvPr id="65555" name="Rectangle 13"/>
            <p:cNvSpPr>
              <a:spLocks noChangeArrowheads="1"/>
            </p:cNvSpPr>
            <p:nvPr/>
          </p:nvSpPr>
          <p:spPr bwMode="auto">
            <a:xfrm>
              <a:off x="388" y="1434"/>
              <a:ext cx="1016" cy="15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6" name="Rectangle 14"/>
            <p:cNvSpPr>
              <a:spLocks noChangeArrowheads="1"/>
            </p:cNvSpPr>
            <p:nvPr/>
          </p:nvSpPr>
          <p:spPr bwMode="auto">
            <a:xfrm>
              <a:off x="316" y="1362"/>
              <a:ext cx="1016" cy="15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43" name="Line 15"/>
          <p:cNvSpPr>
            <a:spLocks noChangeShapeType="1"/>
          </p:cNvSpPr>
          <p:nvPr/>
        </p:nvSpPr>
        <p:spPr bwMode="auto">
          <a:xfrm>
            <a:off x="1922463" y="33131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16"/>
          <p:cNvSpPr>
            <a:spLocks noChangeShapeType="1"/>
          </p:cNvSpPr>
          <p:nvPr/>
        </p:nvSpPr>
        <p:spPr bwMode="auto">
          <a:xfrm>
            <a:off x="4071938" y="33131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Line 17"/>
          <p:cNvSpPr>
            <a:spLocks noChangeShapeType="1"/>
          </p:cNvSpPr>
          <p:nvPr/>
        </p:nvSpPr>
        <p:spPr bwMode="auto">
          <a:xfrm>
            <a:off x="6223000" y="33512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Text Box 18"/>
          <p:cNvSpPr txBox="1">
            <a:spLocks noChangeArrowheads="1"/>
          </p:cNvSpPr>
          <p:nvPr/>
        </p:nvSpPr>
        <p:spPr bwMode="auto">
          <a:xfrm>
            <a:off x="209550" y="1816100"/>
            <a:ext cx="15589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Intended</a:t>
            </a:r>
            <a:b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</a:br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outcome</a:t>
            </a:r>
          </a:p>
          <a:p>
            <a:endParaRPr kumimoji="1" lang="en-US" altLang="zh-TW" sz="800">
              <a:latin typeface="Tahoma" charset="0"/>
              <a:ea typeface="新細明體" charset="-120"/>
              <a:cs typeface="新細明體" charset="-120"/>
            </a:endParaRPr>
          </a:p>
          <a:p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Be able to cook a Thai curry dish and adaptations thereof </a:t>
            </a:r>
          </a:p>
        </p:txBody>
      </p:sp>
      <p:sp>
        <p:nvSpPr>
          <p:cNvPr id="65547" name="Text Box 19"/>
          <p:cNvSpPr txBox="1">
            <a:spLocks noChangeArrowheads="1"/>
          </p:cNvSpPr>
          <p:nvPr/>
        </p:nvSpPr>
        <p:spPr bwMode="auto">
          <a:xfrm>
            <a:off x="2355850" y="1816100"/>
            <a:ext cx="1776413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Content</a:t>
            </a:r>
            <a:b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</a:br>
            <a:endParaRPr kumimoji="1" lang="en-US" altLang="zh-TW" sz="2000" b="1">
              <a:latin typeface="Tahoma" charset="0"/>
              <a:ea typeface="新細明體" charset="-120"/>
              <a:cs typeface="新細明體" charset="-120"/>
            </a:endParaRPr>
          </a:p>
          <a:p>
            <a:endParaRPr kumimoji="1" lang="en-US" altLang="zh-TW" sz="800">
              <a:latin typeface="Tahoma" charset="0"/>
              <a:ea typeface="新細明體" charset="-120"/>
              <a:cs typeface="新細明體" charset="-120"/>
            </a:endParaRPr>
          </a:p>
          <a:p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Information on:</a:t>
            </a:r>
          </a:p>
          <a:p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 </a:t>
            </a:r>
          </a:p>
          <a:p>
            <a:pPr>
              <a:buFont typeface="Wingdings" charset="2"/>
              <a:buChar char="l"/>
            </a:pPr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Ingredients</a:t>
            </a:r>
          </a:p>
          <a:p>
            <a:pPr>
              <a:buFont typeface="Wingdings" charset="2"/>
              <a:buNone/>
            </a:pPr>
            <a:endParaRPr kumimoji="1" lang="en-US" altLang="zh-TW" sz="1600">
              <a:solidFill>
                <a:srgbClr val="FF0000"/>
              </a:solidFill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Utensils </a:t>
            </a:r>
          </a:p>
          <a:p>
            <a:pPr>
              <a:buFont typeface="Wingdings" charset="2"/>
              <a:buNone/>
            </a:pPr>
            <a:endParaRPr kumimoji="1" lang="en-US" altLang="zh-TW" sz="1600">
              <a:solidFill>
                <a:srgbClr val="FF0000"/>
              </a:solidFill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Time to prepare</a:t>
            </a:r>
          </a:p>
        </p:txBody>
      </p:sp>
      <p:sp>
        <p:nvSpPr>
          <p:cNvPr id="65548" name="Text Box 20"/>
          <p:cNvSpPr txBox="1">
            <a:spLocks noChangeArrowheads="1"/>
          </p:cNvSpPr>
          <p:nvPr/>
        </p:nvSpPr>
        <p:spPr bwMode="auto">
          <a:xfrm>
            <a:off x="4467225" y="1816100"/>
            <a:ext cx="171767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Teaching</a:t>
            </a:r>
          </a:p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&amp; Learning</a:t>
            </a:r>
          </a:p>
          <a:p>
            <a:endParaRPr kumimoji="1" lang="en-US" altLang="zh-TW" sz="800"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Read a cook </a:t>
            </a:r>
          </a:p>
          <a:p>
            <a:pPr>
              <a:buFont typeface="Wingdings" charset="2"/>
              <a:buNone/>
            </a:pPr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book/recipe </a:t>
            </a:r>
          </a:p>
          <a:p>
            <a:pPr>
              <a:buFont typeface="Wingdings" charset="2"/>
              <a:buNone/>
            </a:pPr>
            <a:endParaRPr kumimoji="1" lang="en-US" altLang="zh-TW" sz="1600">
              <a:solidFill>
                <a:srgbClr val="FF0000"/>
              </a:solidFill>
              <a:latin typeface="Tahoma" charset="0"/>
              <a:ea typeface="新細明體" charset="-120"/>
              <a:cs typeface="新細明體" charset="-120"/>
            </a:endParaRPr>
          </a:p>
          <a:p>
            <a:pPr>
              <a:buFont typeface="Wingdings" charset="2"/>
              <a:buChar char="l"/>
            </a:pPr>
            <a:r>
              <a:rPr kumimoji="1" lang="en-US" altLang="zh-TW" sz="1600">
                <a:solidFill>
                  <a:srgbClr val="FF0000"/>
                </a:solidFill>
                <a:latin typeface="Tahoma" charset="0"/>
                <a:ea typeface="新細明體" charset="-120"/>
                <a:cs typeface="新細明體" charset="-120"/>
              </a:rPr>
              <a:t>See live demo and have opportunity to apply and practice  </a:t>
            </a:r>
          </a:p>
        </p:txBody>
      </p:sp>
      <p:sp>
        <p:nvSpPr>
          <p:cNvPr id="65549" name="Text Box 21"/>
          <p:cNvSpPr txBox="1">
            <a:spLocks noChangeArrowheads="1"/>
          </p:cNvSpPr>
          <p:nvPr/>
        </p:nvSpPr>
        <p:spPr bwMode="auto">
          <a:xfrm>
            <a:off x="6618288" y="1816100"/>
            <a:ext cx="1717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zh-TW" sz="2000" b="1">
                <a:latin typeface="Tahoma" charset="0"/>
                <a:ea typeface="新細明體" charset="-120"/>
                <a:cs typeface="新細明體" charset="-120"/>
              </a:rPr>
              <a:t>Assessment</a:t>
            </a:r>
          </a:p>
          <a:p>
            <a:endParaRPr kumimoji="1" lang="en-US" altLang="zh-TW" sz="2000" b="1">
              <a:latin typeface="Tahoma" charset="0"/>
              <a:ea typeface="新細明體" charset="-120"/>
              <a:cs typeface="新細明體" charset="-120"/>
            </a:endParaRPr>
          </a:p>
          <a:p>
            <a:endParaRPr kumimoji="1" lang="en-US" altLang="zh-TW" sz="800">
              <a:latin typeface="Tahoma" charset="0"/>
              <a:ea typeface="新細明體" charset="-120"/>
              <a:cs typeface="新細明體" charset="-120"/>
            </a:endParaRPr>
          </a:p>
        </p:txBody>
      </p:sp>
      <p:sp>
        <p:nvSpPr>
          <p:cNvPr id="65550" name="Line 22"/>
          <p:cNvSpPr>
            <a:spLocks noChangeShapeType="1"/>
          </p:cNvSpPr>
          <p:nvPr/>
        </p:nvSpPr>
        <p:spPr bwMode="auto">
          <a:xfrm>
            <a:off x="8335963" y="3351213"/>
            <a:ext cx="42227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Line 23"/>
          <p:cNvSpPr>
            <a:spLocks noChangeShapeType="1"/>
          </p:cNvSpPr>
          <p:nvPr/>
        </p:nvSpPr>
        <p:spPr bwMode="auto">
          <a:xfrm>
            <a:off x="8720138" y="3351213"/>
            <a:ext cx="0" cy="218916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Line 24"/>
          <p:cNvSpPr>
            <a:spLocks noChangeShapeType="1"/>
          </p:cNvSpPr>
          <p:nvPr/>
        </p:nvSpPr>
        <p:spPr bwMode="auto">
          <a:xfrm flipH="1">
            <a:off x="885825" y="5502275"/>
            <a:ext cx="779621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3" name="Line 25"/>
          <p:cNvSpPr>
            <a:spLocks noChangeShapeType="1"/>
          </p:cNvSpPr>
          <p:nvPr/>
        </p:nvSpPr>
        <p:spPr bwMode="auto">
          <a:xfrm flipV="1">
            <a:off x="923925" y="4849813"/>
            <a:ext cx="0" cy="65246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4" name="Rectangle 26"/>
          <p:cNvSpPr>
            <a:spLocks noChangeArrowheads="1"/>
          </p:cNvSpPr>
          <p:nvPr/>
        </p:nvSpPr>
        <p:spPr bwMode="auto">
          <a:xfrm>
            <a:off x="381000" y="5791200"/>
            <a:ext cx="763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zh-TW" sz="2000">
                <a:latin typeface="Times New Roman" charset="0"/>
                <a:ea typeface="新細明體" charset="-120"/>
                <a:cs typeface="新細明體" charset="-120"/>
              </a:rPr>
              <a:t>Is the planned curriculum aligned? Suggestions for further improvement?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Remembering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Understanding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Applying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Analyzing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Creating </a:t>
            </a:r>
          </a:p>
          <a:p>
            <a:endParaRPr lang="en-US" dirty="0" smtClean="0"/>
          </a:p>
          <a:p>
            <a:r>
              <a:rPr lang="en-US" sz="2600" b="1" i="1" dirty="0" smtClean="0">
                <a:solidFill>
                  <a:schemeClr val="tx1"/>
                </a:solidFill>
                <a:latin typeface="Arial"/>
              </a:rPr>
              <a:t>Refer to handout ‘Levels of Complexity’</a:t>
            </a:r>
            <a:endParaRPr lang="en-US" sz="2600" b="1" i="1" dirty="0">
              <a:solidFill>
                <a:schemeClr val="tx1"/>
              </a:solidFill>
              <a:latin typeface="Arial"/>
            </a:endParaRPr>
          </a:p>
          <a:p>
            <a:r>
              <a:rPr lang="en-US" sz="2600" b="1" i="1" dirty="0" smtClean="0">
                <a:solidFill>
                  <a:schemeClr val="tx1"/>
                </a:solidFill>
                <a:latin typeface="Arial"/>
              </a:rPr>
              <a:t>What will you ask your students to demonstrate?</a:t>
            </a:r>
            <a:endParaRPr lang="en-US" sz="2600" b="1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5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3200">
                <a:solidFill>
                  <a:schemeClr val="bg1"/>
                </a:solidFill>
                <a:ea typeface="新細明體" charset="-120"/>
                <a:cs typeface="新細明體" charset="-120"/>
              </a:rPr>
              <a:t>Your Example </a:t>
            </a:r>
            <a:r>
              <a:rPr lang="en-US" altLang="zh-TW" sz="3200">
                <a:ea typeface="新細明體" charset="-120"/>
                <a:cs typeface="新細明體" charset="-120"/>
              </a:rPr>
              <a:t> 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556792"/>
            <a:ext cx="4840288" cy="46450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altLang="zh-TW" sz="2400" b="1" dirty="0">
                <a:solidFill>
                  <a:schemeClr val="tx1"/>
                </a:solidFill>
                <a:ea typeface="新細明體" charset="-120"/>
                <a:cs typeface="新細明體" charset="-120"/>
              </a:rPr>
              <a:t>Subject Description? </a:t>
            </a:r>
            <a:br>
              <a:rPr lang="en-US" altLang="zh-TW" sz="2400" b="1" dirty="0">
                <a:solidFill>
                  <a:schemeClr val="tx1"/>
                </a:solidFill>
                <a:ea typeface="新細明體" charset="-120"/>
                <a:cs typeface="新細明體" charset="-120"/>
              </a:rPr>
            </a:br>
            <a:endParaRPr lang="en-US" altLang="zh-TW" sz="2400" b="1" dirty="0">
              <a:solidFill>
                <a:schemeClr val="tx1"/>
              </a:solidFill>
              <a:ea typeface="新細明體" charset="-120"/>
              <a:cs typeface="新細明體" charset="-12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400" b="1" dirty="0">
                <a:solidFill>
                  <a:schemeClr val="tx1"/>
                </a:solidFill>
                <a:ea typeface="新細明體" charset="-120"/>
                <a:cs typeface="新細明體" charset="-120"/>
              </a:rPr>
              <a:t>Learning Outcomes? </a:t>
            </a:r>
            <a:br>
              <a:rPr lang="en-US" altLang="zh-TW" sz="2400" b="1" dirty="0">
                <a:solidFill>
                  <a:schemeClr val="tx1"/>
                </a:solidFill>
                <a:ea typeface="新細明體" charset="-120"/>
                <a:cs typeface="新細明體" charset="-120"/>
              </a:rPr>
            </a:br>
            <a:endParaRPr lang="en-US" altLang="zh-TW" sz="2400" b="1" dirty="0">
              <a:solidFill>
                <a:schemeClr val="tx1"/>
              </a:solidFill>
              <a:ea typeface="新細明體" charset="-120"/>
              <a:cs typeface="新細明體" charset="-12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400" b="1" dirty="0">
                <a:solidFill>
                  <a:schemeClr val="tx1"/>
                </a:solidFill>
                <a:ea typeface="新細明體" charset="-120"/>
                <a:cs typeface="新細明體" charset="-120"/>
              </a:rPr>
              <a:t>Teaching and Learning Activities? </a:t>
            </a:r>
            <a:endParaRPr lang="en-US" altLang="zh-TW" sz="2400" b="1" dirty="0" smtClean="0">
              <a:solidFill>
                <a:schemeClr val="tx1"/>
              </a:solidFill>
              <a:ea typeface="新細明體" charset="-120"/>
              <a:cs typeface="新細明體" charset="-12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400" b="1" dirty="0" smtClean="0">
                <a:solidFill>
                  <a:schemeClr val="tx1"/>
                </a:solidFill>
                <a:ea typeface="新細明體" charset="-120"/>
                <a:cs typeface="新細明體" charset="-120"/>
              </a:rPr>
              <a:t>Assessment?</a:t>
            </a:r>
            <a:endParaRPr lang="en-US" altLang="zh-TW" sz="2400" b="1" dirty="0">
              <a:solidFill>
                <a:schemeClr val="tx1"/>
              </a:solidFill>
              <a:ea typeface="新細明體" charset="-120"/>
              <a:cs typeface="新細明體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0825" y="5589240"/>
            <a:ext cx="611188" cy="460375"/>
            <a:chOff x="3361" y="3902"/>
            <a:chExt cx="385" cy="290"/>
          </a:xfrm>
        </p:grpSpPr>
        <p:pic>
          <p:nvPicPr>
            <p:cNvPr id="67590" name="Picture 5" descr="MCj0397158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1" y="3902"/>
              <a:ext cx="28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1" name="Text Box 6"/>
            <p:cNvSpPr txBox="1">
              <a:spLocks noChangeArrowheads="1"/>
            </p:cNvSpPr>
            <p:nvPr/>
          </p:nvSpPr>
          <p:spPr bwMode="auto">
            <a:xfrm>
              <a:off x="3630" y="3931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kumimoji="1" lang="en-US" altLang="zh-TW" sz="2000">
                <a:solidFill>
                  <a:srgbClr val="990000"/>
                </a:solidFill>
                <a:latin typeface="Tahoma" charset="0"/>
                <a:ea typeface="新細明體" charset="-120"/>
                <a:cs typeface="新細明體" charset="-120"/>
              </a:endParaRPr>
            </a:p>
          </p:txBody>
        </p:sp>
      </p:grp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3347864" y="5589240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Activity/handout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Times New Roman" charset="0"/>
                <a:ea typeface="新細明體" charset="-120"/>
                <a:cs typeface="新細明體" charset="-120"/>
              </a:rPr>
              <a:t>For your course</a:t>
            </a:r>
          </a:p>
        </p:txBody>
      </p:sp>
      <p:graphicFrame>
        <p:nvGraphicFramePr>
          <p:cNvPr id="179227" name="Group 2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01000" cy="4576764"/>
        </p:xfrm>
        <a:graphic>
          <a:graphicData uri="http://schemas.openxmlformats.org/drawingml/2006/table">
            <a:tbl>
              <a:tblPr/>
              <a:tblGrid>
                <a:gridCol w="3886200"/>
                <a:gridCol w="4114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charset="0"/>
                        </a:rPr>
                        <a:t>Learning outcomes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charset="0"/>
                        </a:rPr>
                        <a:t>Assessment tasks</a:t>
                      </a: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新細明體" charset="-120"/>
                        </a:rPr>
                        <a:t>1. </a:t>
                      </a:r>
                      <a:endParaRPr kumimoji="0" lang="en-US" altLang="zh-TW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新細明體" charset="-120"/>
                        <a:cs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新細明體" charset="-120"/>
                        </a:rPr>
                        <a:t>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charset="0"/>
                        </a:rPr>
                        <a:t>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48880"/>
            <a:ext cx="433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Assessment Terminology</a:t>
            </a:r>
          </a:p>
          <a:p>
            <a:endParaRPr lang="en-US" sz="3200" dirty="0"/>
          </a:p>
          <a:p>
            <a:r>
              <a:rPr lang="en-US" sz="3200" dirty="0" smtClean="0"/>
              <a:t>P 16-18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5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337269" y="1511833"/>
            <a:ext cx="7010400" cy="3908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Feedback to learning in progress ???</a:t>
            </a:r>
          </a:p>
          <a:p>
            <a:pPr eaLnBrk="0" hangingPunct="0"/>
            <a:endParaRPr lang="en-US" altLang="zh-TW" sz="16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Lab work/quizzes/  ?????</a:t>
            </a:r>
          </a:p>
          <a:p>
            <a:pPr eaLnBrk="0" hangingPunct="0"/>
            <a:endParaRPr lang="en-US" altLang="zh-TW" sz="16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Mid term tests???</a:t>
            </a:r>
          </a:p>
          <a:p>
            <a:pPr eaLnBrk="0" hangingPunct="0"/>
            <a:endParaRPr lang="en-US" altLang="zh-TW" sz="16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Other ????</a:t>
            </a:r>
          </a:p>
          <a:p>
            <a:pPr eaLnBrk="0" hangingPunct="0"/>
            <a:endParaRPr lang="en-US" altLang="zh-TW" sz="16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Final </a:t>
            </a:r>
            <a:r>
              <a:rPr lang="en-US" altLang="zh-TW" sz="2800" b="1" dirty="0" smtClean="0">
                <a:latin typeface="Times New Roman" charset="0"/>
                <a:ea typeface="新細明體" charset="-120"/>
                <a:cs typeface="新細明體" charset="-120"/>
              </a:rPr>
              <a:t>Exam</a:t>
            </a:r>
          </a:p>
          <a:p>
            <a:pPr eaLnBrk="0" hangingPunct="0"/>
            <a:endParaRPr lang="en-US" altLang="zh-TW" sz="16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800" b="1" dirty="0">
                <a:latin typeface="Times New Roman" charset="0"/>
                <a:ea typeface="新細明體" charset="-120"/>
                <a:cs typeface="新細明體" charset="-120"/>
              </a:rPr>
              <a:t>                        TOTAL</a:t>
            </a:r>
            <a:endParaRPr lang="en-US" altLang="zh-TW" sz="24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304800" y="116632"/>
            <a:ext cx="648071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3600" b="1" dirty="0" smtClean="0">
                <a:solidFill>
                  <a:schemeClr val="bg1"/>
                </a:solidFill>
                <a:ea typeface="新細明體" charset="-120"/>
                <a:cs typeface="新細明體" charset="-120"/>
              </a:rPr>
              <a:t>Assessment Plan for Your Course</a:t>
            </a:r>
          </a:p>
          <a:p>
            <a:pPr eaLnBrk="0" hangingPunct="0"/>
            <a:r>
              <a:rPr lang="en-US" altLang="zh-TW" sz="3200" b="1" dirty="0" smtClean="0">
                <a:solidFill>
                  <a:schemeClr val="bg1"/>
                </a:solidFill>
                <a:ea typeface="新細明體" charset="-120"/>
                <a:cs typeface="新細明體" charset="-120"/>
              </a:rPr>
              <a:t>How </a:t>
            </a:r>
            <a:r>
              <a:rPr lang="en-US" altLang="zh-TW" sz="3200" b="1" dirty="0">
                <a:solidFill>
                  <a:schemeClr val="bg1"/>
                </a:solidFill>
                <a:ea typeface="新細明體" charset="-120"/>
                <a:cs typeface="新細明體" charset="-120"/>
              </a:rPr>
              <a:t>much and when? </a:t>
            </a:r>
            <a:endParaRPr lang="zh-TW" altLang="en-US" sz="3200" dirty="0">
              <a:ea typeface="新細明體" charset="-120"/>
              <a:cs typeface="新細明體" charset="-120"/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5898802" y="4869160"/>
            <a:ext cx="83343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000" b="1" dirty="0">
                <a:ea typeface="新細明體" charset="-120"/>
                <a:cs typeface="新細明體" charset="-120"/>
              </a:rPr>
              <a:t>100%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5968082" y="4221088"/>
            <a:ext cx="692150" cy="396875"/>
          </a:xfrm>
          <a:prstGeom prst="rect">
            <a:avLst/>
          </a:prstGeom>
          <a:solidFill>
            <a:srgbClr val="E2BC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000" b="1" dirty="0">
                <a:ea typeface="新細明體" charset="-120"/>
                <a:cs typeface="新細明體" charset="-120"/>
              </a:rPr>
              <a:t>70%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6096000" y="2276872"/>
            <a:ext cx="460375" cy="376238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zh-TW" altLang="en-US" dirty="0"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ea typeface="新細明體" charset="-120"/>
                <a:cs typeface="新細明體" charset="-120"/>
              </a:rPr>
              <a:t>%</a:t>
            </a: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6096000" y="2987660"/>
            <a:ext cx="463550" cy="369332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zh-TW" altLang="en-US" dirty="0">
                <a:ea typeface="新細明體" charset="-120"/>
                <a:cs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  <a:cs typeface="新細明體" charset="-120"/>
              </a:rPr>
              <a:t>% </a:t>
            </a:r>
            <a:endParaRPr lang="en-US" altLang="zh-TW" dirty="0">
              <a:ea typeface="新細明體" charset="-120"/>
              <a:cs typeface="新細明體" charset="-120"/>
            </a:endParaRP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6096000" y="3638351"/>
            <a:ext cx="450850" cy="36671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zh-TW" altLang="en-US" dirty="0"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ea typeface="新細明體" charset="-120"/>
                <a:cs typeface="新細明體" charset="-120"/>
              </a:rPr>
              <a:t>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932" y="5648464"/>
            <a:ext cx="434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IS </a:t>
            </a:r>
            <a:r>
              <a:rPr lang="en-US" sz="2800" dirty="0" smtClean="0"/>
              <a:t>this the only model??????</a:t>
            </a:r>
          </a:p>
        </p:txBody>
      </p:sp>
    </p:spTree>
    <p:extLst>
      <p:ext uri="{BB962C8B-B14F-4D97-AF65-F5344CB8AC3E}">
        <p14:creationId xmlns:p14="http://schemas.microsoft.com/office/powerpoint/2010/main" val="3363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59078"/>
            <a:ext cx="633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Characteristics of a ‘Good’ Evaluation Plan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3284984"/>
            <a:ext cx="1499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dirty="0" smtClean="0"/>
              <a:t>age 18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6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907" y="395372"/>
            <a:ext cx="1770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Your Plan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708920"/>
            <a:ext cx="75821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Design/review the evaluation plan for your course. </a:t>
            </a:r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Refer to checklist.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4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0308"/>
            <a:ext cx="31211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Test Construction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068960"/>
            <a:ext cx="81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20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1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88840"/>
            <a:ext cx="84969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Angelo, T. &amp; Cross, P. (1990</a:t>
            </a:r>
            <a:r>
              <a:rPr lang="en-US" sz="2000" dirty="0" smtClean="0"/>
              <a:t>). </a:t>
            </a:r>
            <a:r>
              <a:rPr lang="en-US" sz="2000" i="1" dirty="0"/>
              <a:t>Classroom Assessment Techniques</a:t>
            </a:r>
            <a:r>
              <a:rPr lang="en-US" sz="2000" dirty="0"/>
              <a:t>. New York: </a:t>
            </a:r>
            <a:r>
              <a:rPr lang="en-US" sz="2000" dirty="0" err="1"/>
              <a:t>Jossey</a:t>
            </a:r>
            <a:r>
              <a:rPr lang="en-US" sz="2000" dirty="0"/>
              <a:t>-Bass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 smtClean="0"/>
              <a:t>Boud</a:t>
            </a:r>
            <a:r>
              <a:rPr lang="en-US" sz="2000" dirty="0"/>
              <a:t>, D. (1986</a:t>
            </a:r>
            <a:r>
              <a:rPr lang="en-US" sz="2000" dirty="0" smtClean="0"/>
              <a:t>). </a:t>
            </a:r>
            <a:r>
              <a:rPr lang="en-US" sz="2000" i="1" dirty="0"/>
              <a:t>Implementing Student Self- Assessment</a:t>
            </a:r>
            <a:r>
              <a:rPr lang="en-US" sz="2000" dirty="0"/>
              <a:t>. Sydney: </a:t>
            </a:r>
            <a:r>
              <a:rPr lang="en-US" sz="2000" dirty="0" smtClean="0"/>
              <a:t>Higher </a:t>
            </a:r>
            <a:r>
              <a:rPr lang="en-US" sz="2000" dirty="0"/>
              <a:t>Education Research and Development Society of Australia.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/>
              <a:t>Boud</a:t>
            </a:r>
            <a:r>
              <a:rPr lang="en-US" sz="2000" dirty="0"/>
              <a:t>, D. (2000). Sustainable assessment: rethinking assessment for the learning society</a:t>
            </a:r>
            <a:r>
              <a:rPr lang="en-US" sz="2000" dirty="0" smtClean="0"/>
              <a:t>.  </a:t>
            </a:r>
            <a:r>
              <a:rPr lang="en-US" sz="2000" i="1" dirty="0" smtClean="0"/>
              <a:t>Studies </a:t>
            </a:r>
            <a:r>
              <a:rPr lang="en-US" sz="2000" i="1" dirty="0"/>
              <a:t>in Continuing Education</a:t>
            </a:r>
            <a:r>
              <a:rPr lang="en-US" sz="2000" dirty="0"/>
              <a:t>. </a:t>
            </a:r>
            <a:r>
              <a:rPr lang="en-US" sz="2000" b="1" dirty="0"/>
              <a:t>22 </a:t>
            </a:r>
            <a:r>
              <a:rPr lang="en-US" sz="2000" dirty="0"/>
              <a:t>(2), 151-167.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/>
              <a:t>Yorke</a:t>
            </a:r>
            <a:r>
              <a:rPr lang="en-US" sz="2000" dirty="0"/>
              <a:t>, M. (2003). Formative assessment in higher education:  </a:t>
            </a:r>
            <a:r>
              <a:rPr lang="en-US" sz="2000" dirty="0" smtClean="0"/>
              <a:t>Moves </a:t>
            </a:r>
            <a:r>
              <a:rPr lang="en-US" sz="2000" dirty="0"/>
              <a:t>towards theory and the enhancement of pedagogic practice. </a:t>
            </a:r>
            <a:r>
              <a:rPr lang="en-US" sz="2000" i="1" dirty="0" smtClean="0"/>
              <a:t>Higher </a:t>
            </a:r>
            <a:r>
              <a:rPr lang="en-US" sz="2000" i="1" dirty="0"/>
              <a:t>Education</a:t>
            </a:r>
            <a:r>
              <a:rPr lang="en-US" sz="2000" dirty="0"/>
              <a:t>, </a:t>
            </a:r>
            <a:r>
              <a:rPr lang="en-US" sz="2000" b="1" dirty="0"/>
              <a:t>45 </a:t>
            </a:r>
            <a:r>
              <a:rPr lang="en-US" sz="2000" dirty="0"/>
              <a:t>(4), 477-501.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3517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References on Assessment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1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  <a:cs typeface="新細明體" charset="-120"/>
              </a:rPr>
              <a:t>Desired Learning Outcomes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At the end of this </a:t>
            </a: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workshop </a:t>
            </a: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participants will be able to: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>
              <a:solidFill>
                <a:schemeClr val="tx1"/>
              </a:solidFill>
              <a:latin typeface="Calibri" panose="020F0502020204030204" pitchFamily="34" charset="0"/>
              <a:ea typeface="新細明體" charset="-120"/>
              <a:cs typeface="新細明體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Give examples of a variety of ways to assess student </a:t>
            </a: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learning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Consider </a:t>
            </a: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‘formative’ and ‘summative’ </a:t>
            </a: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assessment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Apply </a:t>
            </a: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the outcomes based approach to consider how assessments can </a:t>
            </a: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be chosen </a:t>
            </a: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to align with learning </a:t>
            </a: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outcomes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Discuss </a:t>
            </a: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the purposes of assessment </a:t>
            </a:r>
            <a:endParaRPr lang="en-US" altLang="zh-TW" sz="2400" dirty="0" smtClean="0">
              <a:solidFill>
                <a:schemeClr val="tx1"/>
              </a:solidFill>
              <a:latin typeface="Calibri" panose="020F0502020204030204" pitchFamily="34" charset="0"/>
              <a:ea typeface="新細明體" charset="-120"/>
              <a:cs typeface="新細明體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Design </a:t>
            </a: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新細明體" charset="-120"/>
              </a:rPr>
              <a:t>appropriate assessment for your course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>
                <a:solidFill>
                  <a:schemeClr val="tx1"/>
                </a:solidFill>
                <a:ea typeface="新細明體" charset="-120"/>
                <a:cs typeface="新細明體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8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6781800" cy="762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  <a:cs typeface="新細明體" charset="-120"/>
              </a:rPr>
              <a:t>Additional Questions/Discussion</a:t>
            </a:r>
          </a:p>
          <a:p>
            <a:pPr>
              <a:buFontTx/>
              <a:buNone/>
            </a:pPr>
            <a:endParaRPr lang="zh-TW" altLang="en-US" i="1" dirty="0">
              <a:solidFill>
                <a:srgbClr val="FF3300"/>
              </a:solidFill>
              <a:ea typeface="新細明體" charset="-120"/>
              <a:cs typeface="新細明體" charset="-120"/>
            </a:endParaRPr>
          </a:p>
        </p:txBody>
      </p:sp>
      <p:pic>
        <p:nvPicPr>
          <p:cNvPr id="214020" name="Picture 4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038600"/>
            <a:ext cx="225742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344" y="4365104"/>
            <a:ext cx="720604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August, 2014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Diane Salter, Vice Provost Teaching and Learning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1856" y="1052736"/>
            <a:ext cx="7772400" cy="3024336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Cambria"/>
              </a:rPr>
              <a:t>Assessment </a:t>
            </a:r>
            <a:br>
              <a:rPr lang="en-US" sz="3200" smtClean="0">
                <a:latin typeface="Cambria"/>
              </a:rPr>
            </a:br>
            <a:r>
              <a:rPr lang="en-US" sz="3200" smtClean="0">
                <a:latin typeface="Cambria"/>
              </a:rPr>
              <a:t/>
            </a:r>
            <a:br>
              <a:rPr lang="en-US" sz="3200" smtClean="0">
                <a:latin typeface="Cambria"/>
              </a:rPr>
            </a:br>
            <a:r>
              <a:rPr lang="en-US" sz="3200" dirty="0" smtClean="0">
                <a:latin typeface="Cambria"/>
              </a:rPr>
              <a:t>Session 2: Using Rubrics </a:t>
            </a:r>
            <a:br>
              <a:rPr lang="en-US" sz="3200" dirty="0" smtClean="0">
                <a:latin typeface="Cambria"/>
              </a:rPr>
            </a:br>
            <a:r>
              <a:rPr lang="en-US" sz="3200" dirty="0" smtClean="0">
                <a:latin typeface="Cambria"/>
              </a:rPr>
              <a:t> </a:t>
            </a:r>
            <a:br>
              <a:rPr lang="en-US" sz="3200" dirty="0" smtClean="0">
                <a:latin typeface="Cambria"/>
              </a:rPr>
            </a:br>
            <a:endParaRPr lang="en-US" sz="32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28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session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Discuss rationale for use of Rubrics </a:t>
            </a:r>
          </a:p>
          <a:p>
            <a:endParaRPr lang="en-US" dirty="0"/>
          </a:p>
          <a:p>
            <a:r>
              <a:rPr lang="en-US" dirty="0" smtClean="0"/>
              <a:t>Critique evaluation Rubrics </a:t>
            </a:r>
          </a:p>
          <a:p>
            <a:endParaRPr lang="en-US" dirty="0"/>
          </a:p>
          <a:p>
            <a:r>
              <a:rPr lang="en-US" dirty="0" smtClean="0"/>
              <a:t>Design an evaluation Rubrics for one of your assignments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7382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Rubrics are </a:t>
            </a:r>
            <a:r>
              <a:rPr lang="en-US" sz="2400" dirty="0" smtClean="0">
                <a:solidFill>
                  <a:schemeClr val="bg1"/>
                </a:solidFill>
              </a:rPr>
              <a:t>tools </a:t>
            </a:r>
            <a:r>
              <a:rPr lang="en-US" sz="2400" dirty="0">
                <a:solidFill>
                  <a:schemeClr val="bg1"/>
                </a:solidFill>
              </a:rPr>
              <a:t>for developing and grading assessments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2431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Use Rubrics?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54102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dirty="0"/>
              <a:t>K</a:t>
            </a:r>
            <a:r>
              <a:rPr lang="en-US" dirty="0" smtClean="0"/>
              <a:t>eep </a:t>
            </a:r>
            <a:r>
              <a:rPr lang="en-US" dirty="0"/>
              <a:t>grading consistent</a:t>
            </a: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dirty="0"/>
              <a:t>Save time </a:t>
            </a: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dirty="0"/>
              <a:t>Promote student learning</a:t>
            </a: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dirty="0"/>
              <a:t>Convey feedback</a:t>
            </a: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dirty="0"/>
              <a:t>Help students understand what is expected</a:t>
            </a: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dirty="0"/>
              <a:t>Help students understand their grade</a:t>
            </a:r>
          </a:p>
          <a:p>
            <a:pPr marL="0" indent="0" eaLnBrk="1" hangingPunct="1">
              <a:buClr>
                <a:schemeClr val="accent2"/>
              </a:buClr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7382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Rubrics are </a:t>
            </a:r>
            <a:r>
              <a:rPr lang="en-US" sz="2400" dirty="0" smtClean="0">
                <a:solidFill>
                  <a:schemeClr val="bg1"/>
                </a:solidFill>
              </a:rPr>
              <a:t>tools </a:t>
            </a:r>
            <a:r>
              <a:rPr lang="en-US" sz="2400" dirty="0">
                <a:solidFill>
                  <a:schemeClr val="bg1"/>
                </a:solidFill>
              </a:rPr>
              <a:t>for developing and grading assessments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2431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Use Rubrics?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4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assign grades to a student presentation?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 bwMode="auto">
          <a:xfrm>
            <a:off x="251520" y="404664"/>
            <a:ext cx="8875660" cy="40302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What mark out of 10 would you assign?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www.youtube.com/watch?v=KYtm8uEo5vU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r>
              <a:rPr lang="zh-TW" altLang="en-US" sz="4000">
                <a:ea typeface="新細明體" charset="-120"/>
                <a:cs typeface="新細明體" charset="-120"/>
              </a:rPr>
              <a:t/>
            </a:r>
            <a:br>
              <a:rPr lang="zh-TW" altLang="en-US" sz="4000">
                <a:ea typeface="新細明體" charset="-120"/>
                <a:cs typeface="新細明體" charset="-120"/>
              </a:rPr>
            </a:br>
            <a:endParaRPr lang="en-US" altLang="zh-TW" sz="4000">
              <a:ea typeface="新細明體" charset="-120"/>
              <a:cs typeface="新細明體" charset="-12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en-US" sz="2400" dirty="0">
              <a:ea typeface="新細明體" charset="-120"/>
              <a:cs typeface="新細明體" charset="-120"/>
            </a:endParaRPr>
          </a:p>
          <a:p>
            <a:pPr>
              <a:buFontTx/>
              <a:buNone/>
            </a:pPr>
            <a:endParaRPr lang="zh-TW" altLang="en-US" sz="2400" dirty="0">
              <a:ea typeface="新細明體" charset="-120"/>
              <a:cs typeface="新細明體" charset="-120"/>
            </a:endParaRP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251520" y="152400"/>
            <a:ext cx="6408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ea typeface="新細明體" charset="-120"/>
                <a:cs typeface="新細明體" charset="-120"/>
              </a:rPr>
              <a:t>What criteria </a:t>
            </a:r>
            <a:r>
              <a:rPr lang="en-US" altLang="zh-TW" sz="3200" dirty="0" smtClean="0">
                <a:solidFill>
                  <a:schemeClr val="bg1"/>
                </a:solidFill>
                <a:ea typeface="新細明體" charset="-120"/>
                <a:cs typeface="新細明體" charset="-120"/>
              </a:rPr>
              <a:t>did </a:t>
            </a:r>
            <a:r>
              <a:rPr lang="en-US" altLang="zh-TW" sz="3200" dirty="0">
                <a:solidFill>
                  <a:schemeClr val="bg1"/>
                </a:solidFill>
                <a:ea typeface="新細明體" charset="-120"/>
                <a:cs typeface="新細明體" charset="-120"/>
              </a:rPr>
              <a:t>you use to </a:t>
            </a:r>
            <a:r>
              <a:rPr lang="en-US" altLang="zh-TW" sz="3200" dirty="0" smtClean="0">
                <a:solidFill>
                  <a:schemeClr val="bg1"/>
                </a:solidFill>
                <a:ea typeface="新細明體" charset="-120"/>
                <a:cs typeface="新細明體" charset="-120"/>
              </a:rPr>
              <a:t>assess?</a:t>
            </a:r>
            <a:endParaRPr lang="en-US" altLang="zh-TW" sz="3200" dirty="0">
              <a:solidFill>
                <a:schemeClr val="bg1"/>
              </a:solidFill>
              <a:ea typeface="新細明體" charset="-120"/>
              <a:cs typeface="新細明體" charset="-120"/>
            </a:endParaRPr>
          </a:p>
          <a:p>
            <a:r>
              <a:rPr lang="en-US" altLang="zh-TW" sz="3200" dirty="0">
                <a:solidFill>
                  <a:schemeClr val="bg1"/>
                </a:solidFill>
                <a:ea typeface="新細明體" charset="-120"/>
                <a:cs typeface="新細明體" charset="-120"/>
              </a:rPr>
              <a:t>(What does ‘good’ look like?)</a:t>
            </a:r>
          </a:p>
          <a:p>
            <a:endParaRPr lang="en-US" altLang="zh-TW" sz="3200" dirty="0">
              <a:solidFill>
                <a:schemeClr val="bg1"/>
              </a:solidFill>
              <a:ea typeface="新細明體" charset="-120"/>
              <a:cs typeface="新細明體" charset="-120"/>
            </a:endParaRPr>
          </a:p>
          <a:p>
            <a:r>
              <a:rPr lang="en-US" altLang="zh-TW" sz="3200" dirty="0">
                <a:solidFill>
                  <a:schemeClr val="bg1"/>
                </a:solidFill>
                <a:ea typeface="新細明體" charset="-120"/>
                <a:cs typeface="新細明體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ea typeface="新細明體" charset="-120"/>
                <a:cs typeface="新細明體" charset="-120"/>
              </a:rPr>
              <a:t> </a:t>
            </a:r>
            <a:endParaRPr lang="zh-TW" altLang="en-US" sz="3200" dirty="0">
              <a:solidFill>
                <a:schemeClr val="bg1"/>
              </a:solidFill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Rubric for Scoring The Speech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charset="2"/>
              <a:buChar char="v"/>
            </a:pPr>
            <a:endParaRPr 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94132"/>
              </p:ext>
            </p:extLst>
          </p:nvPr>
        </p:nvGraphicFramePr>
        <p:xfrm>
          <a:off x="228600" y="1371600"/>
          <a:ext cx="86360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Document" r:id="rId3" imgW="8636000" imgH="4864100" progId="Word.Document.12">
                  <p:link updateAutomatic="1"/>
                </p:oleObj>
              </mc:Choice>
              <mc:Fallback>
                <p:oleObj name="Document" r:id="rId3" imgW="8636000" imgH="48641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36000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2" descr="MCj043253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2860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MCj043253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276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MCj043253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419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MCj043253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181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 Taxonomy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‘Assessing Student Responses’ </a:t>
            </a:r>
          </a:p>
          <a:p>
            <a:endParaRPr lang="en-US" dirty="0"/>
          </a:p>
          <a:p>
            <a:r>
              <a:rPr lang="en-US" dirty="0" smtClean="0"/>
              <a:t>Review Rubric for marking an essay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Assess???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687339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List as many reasons that you can think of to describe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purpose of assessment.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examples of Rubrics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Example A and 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Assess The Examples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Is one better than the other?</a:t>
            </a:r>
          </a:p>
          <a:p>
            <a:r>
              <a:rPr lang="en-US" dirty="0" smtClean="0"/>
              <a:t>What could be improved?</a:t>
            </a:r>
          </a:p>
          <a:p>
            <a:endParaRPr lang="en-US" dirty="0" smtClean="0"/>
          </a:p>
          <a:p>
            <a:pPr marL="971550" lvl="1" indent="-514350">
              <a:buClr>
                <a:schemeClr val="tx2"/>
              </a:buClr>
              <a:buFontTx/>
              <a:buAutoNum type="arabicPeriod"/>
            </a:pPr>
            <a:r>
              <a:rPr lang="en-US" dirty="0" smtClean="0"/>
              <a:t> Nothing </a:t>
            </a:r>
          </a:p>
          <a:p>
            <a:pPr marL="971550" lvl="1" indent="-514350">
              <a:buClr>
                <a:schemeClr val="tx2"/>
              </a:buClr>
              <a:buFontTx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Too few traits</a:t>
            </a:r>
            <a:r>
              <a:rPr lang="en-US" dirty="0" smtClean="0"/>
              <a:t>	</a:t>
            </a:r>
          </a:p>
          <a:p>
            <a:pPr marL="971550" lvl="1" indent="-514350">
              <a:buClr>
                <a:schemeClr val="tx2"/>
              </a:buClr>
              <a:buFontTx/>
              <a:buAutoNum type="arabicPeriod"/>
            </a:pPr>
            <a:r>
              <a:rPr lang="en-US" dirty="0"/>
              <a:t> Too many </a:t>
            </a:r>
            <a:r>
              <a:rPr lang="en-US" dirty="0" smtClean="0"/>
              <a:t>traits</a:t>
            </a:r>
          </a:p>
          <a:p>
            <a:pPr marL="971550" lvl="1" indent="-514350">
              <a:buClr>
                <a:schemeClr val="tx2"/>
              </a:buClr>
              <a:buFontTx/>
              <a:buAutoNum type="arabicPeriod"/>
            </a:pPr>
            <a:r>
              <a:rPr lang="en-US" dirty="0"/>
              <a:t> Too few levels </a:t>
            </a:r>
            <a:r>
              <a:rPr lang="en-US" dirty="0" smtClean="0"/>
              <a:t>	</a:t>
            </a:r>
          </a:p>
          <a:p>
            <a:pPr marL="971550" lvl="1" indent="-514350">
              <a:buClr>
                <a:schemeClr val="tx2"/>
              </a:buClr>
              <a:buFontTx/>
              <a:buAutoNum type="arabicPeriod"/>
            </a:pPr>
            <a:r>
              <a:rPr lang="en-US" dirty="0"/>
              <a:t> Too many </a:t>
            </a:r>
            <a:r>
              <a:rPr lang="en-US" dirty="0" smtClean="0"/>
              <a:t>levels</a:t>
            </a:r>
          </a:p>
          <a:p>
            <a:pPr marL="971550" lvl="1" indent="-514350">
              <a:buClr>
                <a:schemeClr val="tx2"/>
              </a:buClr>
              <a:buFontTx/>
              <a:buAutoNum type="arabicPeriod"/>
            </a:pPr>
            <a:r>
              <a:rPr lang="en-US" dirty="0" smtClean="0"/>
              <a:t>Criteria are explicit and understandable</a:t>
            </a:r>
          </a:p>
          <a:p>
            <a:pPr marL="971550" lvl="1" indent="-514350">
              <a:buFont typeface="Wingdings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648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Three Level Rubric</a:t>
            </a:r>
          </a:p>
        </p:txBody>
      </p:sp>
      <p:graphicFrame>
        <p:nvGraphicFramePr>
          <p:cNvPr id="89132" name="Group 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52345532"/>
              </p:ext>
            </p:extLst>
          </p:nvPr>
        </p:nvGraphicFramePr>
        <p:xfrm>
          <a:off x="457200" y="1606550"/>
          <a:ext cx="8229600" cy="3727450"/>
        </p:xfrm>
        <a:graphic>
          <a:graphicData uri="http://schemas.openxmlformats.org/drawingml/2006/table">
            <a:tbl>
              <a:tblPr/>
              <a:tblGrid>
                <a:gridCol w="2362200"/>
                <a:gridCol w="17526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Dimensions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Exemplary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Competent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Developing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The things that you are looking for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Content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Presentation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Analysis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3" name="AutoShape 40"/>
          <p:cNvSpPr>
            <a:spLocks noChangeArrowheads="1"/>
          </p:cNvSpPr>
          <p:nvPr/>
        </p:nvSpPr>
        <p:spPr bwMode="auto">
          <a:xfrm>
            <a:off x="2362200" y="1752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648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Three Level Rubric</a:t>
            </a:r>
          </a:p>
        </p:txBody>
      </p:sp>
      <p:graphicFrame>
        <p:nvGraphicFramePr>
          <p:cNvPr id="63564" name="Group 7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9635458"/>
              </p:ext>
            </p:extLst>
          </p:nvPr>
        </p:nvGraphicFramePr>
        <p:xfrm>
          <a:off x="457200" y="1340768"/>
          <a:ext cx="8229600" cy="4860036"/>
        </p:xfrm>
        <a:graphic>
          <a:graphicData uri="http://schemas.openxmlformats.org/drawingml/2006/table">
            <a:tbl>
              <a:tblPr/>
              <a:tblGrid>
                <a:gridCol w="2251075"/>
                <a:gridCol w="1863725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Dimensions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Exemplary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Competent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Developing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Knowledge and Understanding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0-30 points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Thinking/Inquiry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0-30 points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Grammar/Writing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0-20 points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Creativity/Innovation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0-20 points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648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Three Level Rubric</a:t>
            </a:r>
          </a:p>
        </p:txBody>
      </p:sp>
      <p:graphicFrame>
        <p:nvGraphicFramePr>
          <p:cNvPr id="88113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48972659"/>
              </p:ext>
            </p:extLst>
          </p:nvPr>
        </p:nvGraphicFramePr>
        <p:xfrm>
          <a:off x="457200" y="1606550"/>
          <a:ext cx="8229600" cy="4363340"/>
        </p:xfrm>
        <a:graphic>
          <a:graphicData uri="http://schemas.openxmlformats.org/drawingml/2006/table">
            <a:tbl>
              <a:tblPr/>
              <a:tblGrid>
                <a:gridCol w="2251075"/>
                <a:gridCol w="1863725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Dimensions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Exemplary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 this first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Competent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Then do this one last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Developing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 this next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Knowledge and Understanding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Thinking/Inquiry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Grammar/Writing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Creativity/Innovation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648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Design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Three Level Rubric</a:t>
            </a:r>
          </a:p>
        </p:txBody>
      </p:sp>
      <p:graphicFrame>
        <p:nvGraphicFramePr>
          <p:cNvPr id="88113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82034033"/>
              </p:ext>
            </p:extLst>
          </p:nvPr>
        </p:nvGraphicFramePr>
        <p:xfrm>
          <a:off x="457200" y="1340768"/>
          <a:ext cx="8305800" cy="4225926"/>
        </p:xfrm>
        <a:graphic>
          <a:graphicData uri="http://schemas.openxmlformats.org/drawingml/2006/table">
            <a:tbl>
              <a:tblPr/>
              <a:tblGrid>
                <a:gridCol w="2271713"/>
                <a:gridCol w="1881187"/>
                <a:gridCol w="2076450"/>
                <a:gridCol w="2076450"/>
              </a:tblGrid>
              <a:tr h="136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Dimensions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Traits you expect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Exemplary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 this first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Competent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Then do this one last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Developing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 this next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9" name="TextBox 3"/>
          <p:cNvSpPr txBox="1">
            <a:spLocks noChangeArrowheads="1"/>
          </p:cNvSpPr>
          <p:nvPr/>
        </p:nvSpPr>
        <p:spPr bwMode="auto">
          <a:xfrm>
            <a:off x="533400" y="5877272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/>
              <a:t>Select an assignment/assessment you might grade this semester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2656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Resources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A50021"/>
              </a:buClr>
              <a:buFont typeface="Wingdings" charset="2"/>
              <a:buChar char="v"/>
            </a:pPr>
            <a:r>
              <a:rPr lang="en-US" sz="2000" b="1" dirty="0">
                <a:ea typeface="Times New Roman" charset="0"/>
                <a:cs typeface="Times New Roman" charset="0"/>
              </a:rPr>
              <a:t>The Effects of Instructional Rubrics on Learning to Write</a:t>
            </a:r>
            <a:r>
              <a:rPr lang="en-US" sz="2000" b="1" dirty="0"/>
              <a:t> </a:t>
            </a:r>
          </a:p>
          <a:p>
            <a:pPr lvl="1" eaLnBrk="1" hangingPunct="1">
              <a:buClr>
                <a:srgbClr val="A50021"/>
              </a:buClr>
              <a:buFont typeface="Wingdings" charset="2"/>
              <a:buChar char="Ø"/>
            </a:pPr>
            <a:r>
              <a:rPr lang="en-US" sz="2000" dirty="0">
                <a:ea typeface="Times New Roman" charset="0"/>
                <a:cs typeface="Times New Roman" charset="0"/>
                <a:hlinkClick r:id="rId3"/>
              </a:rPr>
              <a:t>http://cie.asu.edu/volume4/number4/</a:t>
            </a:r>
            <a:r>
              <a:rPr lang="en-US" sz="2000" dirty="0"/>
              <a:t> </a:t>
            </a:r>
          </a:p>
          <a:p>
            <a:pPr eaLnBrk="1" hangingPunct="1">
              <a:buClr>
                <a:srgbClr val="A50021"/>
              </a:buClr>
              <a:buFont typeface="Wingdings" charset="2"/>
              <a:buChar char="v"/>
            </a:pPr>
            <a:r>
              <a:rPr lang="en-US" sz="2000" b="1" dirty="0">
                <a:ea typeface="Times New Roman" charset="0"/>
                <a:cs typeface="Times New Roman" charset="0"/>
              </a:rPr>
              <a:t>Scoring rubrics: what, when and how?</a:t>
            </a:r>
            <a:r>
              <a:rPr lang="en-US" sz="2000" dirty="0"/>
              <a:t> </a:t>
            </a:r>
          </a:p>
          <a:p>
            <a:pPr lvl="1" eaLnBrk="1" hangingPunct="1">
              <a:buClr>
                <a:srgbClr val="A50021"/>
              </a:buClr>
              <a:buFont typeface="Wingdings" charset="2"/>
              <a:buChar char="Ø"/>
            </a:pPr>
            <a:r>
              <a:rPr lang="en-US" sz="2000" dirty="0">
                <a:ea typeface="Times New Roman" charset="0"/>
                <a:cs typeface="Times New Roman" charset="0"/>
                <a:hlinkClick r:id="rId4"/>
              </a:rPr>
              <a:t>Scoring </a:t>
            </a:r>
            <a:r>
              <a:rPr lang="en-US" sz="2000" b="1" dirty="0">
                <a:ea typeface="Times New Roman" charset="0"/>
                <a:cs typeface="Times New Roman" charset="0"/>
                <a:hlinkClick r:id="rId4"/>
              </a:rPr>
              <a:t>rubrics</a:t>
            </a:r>
            <a:r>
              <a:rPr lang="en-US" sz="2000" dirty="0">
                <a:ea typeface="Times New Roman" charset="0"/>
                <a:cs typeface="Times New Roman" charset="0"/>
                <a:hlinkClick r:id="rId4"/>
              </a:rPr>
              <a:t>: what, when and how?. </a:t>
            </a:r>
            <a:r>
              <a:rPr lang="en-US" sz="2000" dirty="0" err="1">
                <a:ea typeface="Times New Roman" charset="0"/>
                <a:cs typeface="Times New Roman" charset="0"/>
                <a:hlinkClick r:id="rId4"/>
              </a:rPr>
              <a:t>Moskal</a:t>
            </a:r>
            <a:r>
              <a:rPr lang="en-US" sz="2000" dirty="0">
                <a:ea typeface="Times New Roman" charset="0"/>
                <a:cs typeface="Times New Roman" charset="0"/>
                <a:hlinkClick r:id="rId4"/>
              </a:rPr>
              <a:t>, Barbara M.</a:t>
            </a:r>
            <a:r>
              <a:rPr lang="en-US" sz="2000" dirty="0"/>
              <a:t> </a:t>
            </a:r>
          </a:p>
          <a:p>
            <a:pPr eaLnBrk="1" hangingPunct="1">
              <a:buClr>
                <a:srgbClr val="A50021"/>
              </a:buClr>
              <a:buFont typeface="Wingdings" charset="2"/>
              <a:buChar char="v"/>
            </a:pPr>
            <a:r>
              <a:rPr lang="en-US" sz="2000" b="1" dirty="0">
                <a:ea typeface="Times New Roman" charset="0"/>
                <a:cs typeface="Times New Roman" charset="0"/>
              </a:rPr>
              <a:t>Create Your Own Rubrics Online</a:t>
            </a:r>
            <a:r>
              <a:rPr lang="en-US" sz="2000" dirty="0"/>
              <a:t> </a:t>
            </a:r>
          </a:p>
          <a:p>
            <a:pPr lvl="1" eaLnBrk="1" hangingPunct="1">
              <a:buClr>
                <a:srgbClr val="A50021"/>
              </a:buClr>
              <a:buFont typeface="Wingdings" charset="2"/>
              <a:buChar char="Ø"/>
            </a:pPr>
            <a:r>
              <a:rPr lang="en-US" sz="2000" dirty="0" err="1">
                <a:ea typeface="Times New Roman" charset="0"/>
                <a:cs typeface="Times New Roman" charset="0"/>
                <a:hlinkClick r:id="rId5"/>
              </a:rPr>
              <a:t>RubiStar</a:t>
            </a:r>
            <a:r>
              <a:rPr lang="en-US" sz="2000" dirty="0"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ea typeface="Times New Roman" charset="0"/>
                <a:cs typeface="Times New Roman" charset="0"/>
                <a:hlinkClick r:id="rId6"/>
              </a:rPr>
              <a:t>http://rubistar.4teachers.org/index.php</a:t>
            </a:r>
            <a:r>
              <a:rPr lang="en-US" sz="2000" dirty="0"/>
              <a:t> </a:t>
            </a:r>
          </a:p>
          <a:p>
            <a:pPr eaLnBrk="1" hangingPunct="1">
              <a:buClr>
                <a:srgbClr val="A50021"/>
              </a:buClr>
              <a:buFont typeface="Wingdings" charset="2"/>
              <a:buChar char="v"/>
            </a:pPr>
            <a:r>
              <a:rPr lang="en-US" sz="2000" b="1" dirty="0">
                <a:ea typeface="Times New Roman" charset="0"/>
                <a:cs typeface="Times New Roman" charset="0"/>
              </a:rPr>
              <a:t>Rubrics Generator (free)</a:t>
            </a:r>
          </a:p>
          <a:p>
            <a:pPr lvl="1" eaLnBrk="1" hangingPunct="1">
              <a:buClr>
                <a:srgbClr val="A50021"/>
              </a:buClr>
              <a:buFont typeface="Wingdings" charset="2"/>
              <a:buChar char="Ø"/>
            </a:pPr>
            <a:r>
              <a:rPr lang="en-US" sz="2000" dirty="0">
                <a:ea typeface="Times New Roman" charset="0"/>
                <a:cs typeface="Times New Roman" charset="0"/>
                <a:hlinkClick r:id="rId7"/>
              </a:rPr>
              <a:t>http://www.teach-nology.com/web_tools/rubrics/</a:t>
            </a:r>
            <a:r>
              <a:rPr lang="en-US" sz="2000" dirty="0"/>
              <a:t> </a:t>
            </a:r>
          </a:p>
          <a:p>
            <a:pPr eaLnBrk="1" hangingPunct="1">
              <a:buClr>
                <a:srgbClr val="A50021"/>
              </a:buClr>
              <a:buFont typeface="Wingdings" charset="2"/>
              <a:buChar char="v"/>
            </a:pPr>
            <a:r>
              <a:rPr lang="en-US" sz="2000" b="1" dirty="0">
                <a:ea typeface="Times New Roman" charset="0"/>
                <a:cs typeface="Times New Roman" charset="0"/>
              </a:rPr>
              <a:t>Rubrics for the University Learning Outcomes</a:t>
            </a:r>
          </a:p>
          <a:p>
            <a:pPr lvl="1" eaLnBrk="1" hangingPunct="1">
              <a:buClr>
                <a:srgbClr val="A50021"/>
              </a:buClr>
              <a:buFont typeface="Wingdings" charset="2"/>
              <a:buChar char="Ø"/>
            </a:pPr>
            <a:r>
              <a:rPr lang="en-US" sz="2000" dirty="0">
                <a:ea typeface="Times New Roman" charset="0"/>
                <a:cs typeface="Times New Roman" charset="0"/>
                <a:hlinkClick r:id="rId6"/>
              </a:rPr>
              <a:t>http://folios.bgsu.edu/assessment/Rubrics.htm</a:t>
            </a:r>
            <a:r>
              <a:rPr lang="en-US" sz="2400" dirty="0"/>
              <a:t> </a:t>
            </a:r>
          </a:p>
          <a:p>
            <a:pPr eaLnBrk="1" hangingPunct="1">
              <a:buClr>
                <a:srgbClr val="A50021"/>
              </a:buClr>
              <a:buFont typeface="Wingdings" charset="2"/>
              <a:buChar char="v"/>
            </a:pPr>
            <a:r>
              <a:rPr lang="en-US" sz="2000" b="1" dirty="0"/>
              <a:t>CTE web site</a:t>
            </a:r>
            <a:r>
              <a:rPr lang="en-US" sz="2000" dirty="0"/>
              <a:t> </a:t>
            </a:r>
          </a:p>
          <a:p>
            <a:pPr lvl="1" eaLnBrk="1" hangingPunct="1">
              <a:buClr>
                <a:srgbClr val="A50021"/>
              </a:buClr>
              <a:buFont typeface="Wingdings" charset="2"/>
              <a:buChar char="Ø"/>
            </a:pPr>
            <a:r>
              <a:rPr lang="en-US" sz="2000" dirty="0">
                <a:hlinkClick r:id="rId8"/>
              </a:rPr>
              <a:t>http://cte.umd.edu/teaching/workshopseries_Spr05.htm</a:t>
            </a:r>
            <a:endParaRPr lang="en-US" sz="2000" dirty="0"/>
          </a:p>
          <a:p>
            <a:pPr eaLnBrk="1" hangingPunct="1">
              <a:buClr>
                <a:srgbClr val="A50021"/>
              </a:buClr>
              <a:buFont typeface="Wingdings" charset="2"/>
              <a:buChar char="v"/>
            </a:pPr>
            <a:r>
              <a:rPr lang="en-US" sz="2000" b="1" dirty="0"/>
              <a:t>Google Rubrics</a:t>
            </a:r>
            <a:r>
              <a:rPr lang="en-US" sz="2000" dirty="0"/>
              <a:t> </a:t>
            </a:r>
          </a:p>
          <a:p>
            <a:pPr lvl="1" eaLnBrk="1" hangingPunct="1">
              <a:buClr>
                <a:srgbClr val="A50021"/>
              </a:buClr>
              <a:buFont typeface="Wingdings" charset="2"/>
              <a:buChar char="Ø"/>
            </a:pPr>
            <a:r>
              <a:rPr lang="en-US" sz="2000" b="1" dirty="0"/>
              <a:t>3,350,000 hits for rubrics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9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6781800" cy="7620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新細明體" charset="-120"/>
                <a:cs typeface="新細明體" charset="-120"/>
              </a:rPr>
              <a:t>Additional Questions/Discussion</a:t>
            </a:r>
          </a:p>
          <a:p>
            <a:pPr>
              <a:buFontTx/>
              <a:buNone/>
            </a:pPr>
            <a:endParaRPr lang="zh-TW" altLang="en-US" i="1">
              <a:solidFill>
                <a:srgbClr val="FF3300"/>
              </a:solidFill>
              <a:ea typeface="新細明體" charset="-120"/>
              <a:cs typeface="新細明體" charset="-120"/>
            </a:endParaRPr>
          </a:p>
        </p:txBody>
      </p:sp>
      <p:pic>
        <p:nvPicPr>
          <p:cNvPr id="214020" name="Picture 4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038600"/>
            <a:ext cx="2257425" cy="207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9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Assess???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Learning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Certification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Quality Assurance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143000" y="2133600"/>
            <a:ext cx="701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charset="2"/>
              <a:buNone/>
            </a:pPr>
            <a:r>
              <a:rPr lang="en-US" altLang="zh-TW" sz="2000" dirty="0">
                <a:solidFill>
                  <a:schemeClr val="bg1"/>
                </a:solidFill>
                <a:ea typeface="新細明體" charset="-120"/>
                <a:cs typeface="新細明體" charset="-120"/>
              </a:rPr>
              <a:t>To:  </a:t>
            </a:r>
            <a:endParaRPr lang="en-US" altLang="zh-TW" sz="2000" dirty="0" smtClean="0">
              <a:solidFill>
                <a:schemeClr val="bg1"/>
              </a:solidFill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charset="-120"/>
                <a:cs typeface="新細明體" charset="-120"/>
              </a:rPr>
              <a:t>Motivate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students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charset="-120"/>
                <a:cs typeface="新細明體" charset="-120"/>
              </a:rPr>
              <a:t>Diagnose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strengths and weaknesses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charset="-120"/>
                <a:cs typeface="新細明體" charset="-120"/>
              </a:rPr>
              <a:t>Consolidate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work done to date 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charset="-120"/>
                <a:cs typeface="新細明體" charset="-120"/>
              </a:rPr>
              <a:t>Help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students develop a capacity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for self-assessment </a:t>
            </a:r>
          </a:p>
          <a:p>
            <a:pPr eaLnBrk="0" hangingPunct="0"/>
            <a:endParaRPr lang="en-US" altLang="zh-TW" sz="2000" dirty="0" smtClean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charset="-120"/>
                <a:cs typeface="新細明體" charset="-120"/>
              </a:rPr>
              <a:t>Establish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the level of achievement at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the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end of a unit of study </a:t>
            </a:r>
            <a:endParaRPr lang="en-US" altLang="zh-TW" sz="28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r>
              <a:rPr lang="en-US" altLang="zh-TW" sz="2400" b="1" dirty="0">
                <a:latin typeface="Times New Roman" charset="0"/>
                <a:ea typeface="新細明體" charset="-120"/>
                <a:cs typeface="新細明體" charset="-12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  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228600" y="1752600"/>
            <a:ext cx="86106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219200" y="411162"/>
            <a:ext cx="6324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TW" sz="3200">
                <a:ea typeface="新細明體" charset="-120"/>
                <a:cs typeface="新細明體" charset="-120"/>
              </a:rPr>
              <a:t>Learning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606627" y="1442123"/>
            <a:ext cx="806982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To:  </a:t>
            </a:r>
            <a:endParaRPr lang="en-US" altLang="zh-TW" sz="2000" dirty="0" smtClean="0">
              <a:ea typeface="新細明體" charset="-120"/>
              <a:cs typeface="新細明體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charset="-120"/>
                <a:cs typeface="新細明體" charset="-120"/>
              </a:rPr>
              <a:t>Establish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the level of achievement at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the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end of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a program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of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P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ass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or fail a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student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G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rade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or rank a student </a:t>
            </a:r>
            <a:endParaRPr lang="en-US" altLang="zh-TW" sz="2000" dirty="0" smtClean="0">
              <a:ea typeface="新細明體" charset="-120"/>
              <a:cs typeface="新細明體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U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nderwrite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a ‘license to </a:t>
            </a:r>
            <a:r>
              <a:rPr lang="en-US" altLang="zh-TW" sz="2000" dirty="0" err="1" smtClean="0">
                <a:ea typeface="新細明體" charset="-120"/>
                <a:cs typeface="新細明體" charset="-120"/>
              </a:rPr>
              <a:t>practise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D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emonstrate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conformity with external regulations 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(e.g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. professional bodies) </a:t>
            </a:r>
            <a:endParaRPr lang="en-US" altLang="zh-TW" sz="2000" dirty="0" smtClean="0">
              <a:ea typeface="新細明體" charset="-120"/>
              <a:cs typeface="新細明體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s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elect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for employment, further education, etc. </a:t>
            </a:r>
            <a:endParaRPr lang="en-US" altLang="zh-TW" sz="2000" dirty="0" smtClean="0">
              <a:ea typeface="新細明體" charset="-120"/>
              <a:cs typeface="新細明體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P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redict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future employment </a:t>
            </a:r>
            <a:r>
              <a:rPr lang="en-US" altLang="zh-TW" sz="2000" b="1" dirty="0" smtClean="0">
                <a:ea typeface="新細明體" charset="-120"/>
                <a:cs typeface="新細明體" charset="-120"/>
              </a:rPr>
              <a:t>  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   </a:t>
            </a:r>
            <a:endParaRPr lang="en-US" altLang="zh-TW" sz="24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228600" y="1371600"/>
            <a:ext cx="86106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838200" y="411162"/>
            <a:ext cx="7620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TW" sz="3200" dirty="0">
                <a:ea typeface="新細明體" charset="-120"/>
                <a:cs typeface="新細明體" charset="-120"/>
              </a:rPr>
              <a:t>Certification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395536" y="1295400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charset="2"/>
              <a:buNone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To: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A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ssess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the extent to which a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program’s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aims have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been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achieved 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charset="-120"/>
                <a:cs typeface="新細明體" charset="-120"/>
              </a:rPr>
              <a:t>Judge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the effectiveness of the learning environment 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Provide feedback to teachers regarding their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personal effectiveness </a:t>
            </a:r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Monitor levels of achievement over time 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Assure interested parties that the program or unit of </a:t>
            </a:r>
            <a:r>
              <a:rPr lang="en-US" altLang="zh-TW" sz="2000" dirty="0" smtClean="0">
                <a:ea typeface="新細明體" charset="-120"/>
                <a:cs typeface="新細明體" charset="-120"/>
              </a:rPr>
              <a:t>study </a:t>
            </a:r>
            <a:r>
              <a:rPr lang="en-US" altLang="zh-TW" sz="2000" dirty="0">
                <a:ea typeface="新細明體" charset="-120"/>
                <a:cs typeface="新細明體" charset="-120"/>
              </a:rPr>
              <a:t>is at an appropriate standard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Protect the relevant profession </a:t>
            </a:r>
          </a:p>
          <a:p>
            <a:pPr eaLnBrk="0" hangingPunct="0"/>
            <a:endParaRPr lang="en-US" altLang="zh-TW" sz="2000" dirty="0">
              <a:ea typeface="新細明體" charset="-120"/>
              <a:cs typeface="新細明體" charset="-12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charset="-120"/>
                <a:cs typeface="新細明體" charset="-120"/>
              </a:rPr>
              <a:t>Protect the public  </a:t>
            </a:r>
            <a:r>
              <a:rPr lang="en-US" altLang="zh-TW" sz="2000" b="1" dirty="0" smtClean="0">
                <a:latin typeface="Times New Roman" charset="0"/>
                <a:ea typeface="新細明體" charset="-120"/>
                <a:cs typeface="新細明體" charset="-120"/>
              </a:rPr>
              <a:t>        </a:t>
            </a:r>
            <a:r>
              <a:rPr lang="en-US" altLang="zh-TW" sz="2000" b="1" dirty="0" smtClean="0">
                <a:solidFill>
                  <a:schemeClr val="bg1"/>
                </a:solidFill>
                <a:latin typeface="Times New Roman" charset="0"/>
                <a:ea typeface="新細明體" charset="-120"/>
                <a:cs typeface="新細明體" charset="-120"/>
              </a:rPr>
              <a:t>  </a:t>
            </a:r>
            <a:endParaRPr lang="en-US" altLang="zh-TW" sz="2000" b="1" dirty="0">
              <a:solidFill>
                <a:schemeClr val="bg1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  <a:p>
            <a:pPr eaLnBrk="0" hangingPunct="0"/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0" y="533400"/>
            <a:ext cx="86106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28600" y="379512"/>
            <a:ext cx="777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TW" sz="2400" dirty="0">
                <a:ea typeface="新細明體" charset="-120"/>
                <a:cs typeface="新細明體" charset="-120"/>
              </a:rPr>
              <a:t>Quality Assurance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en-US" sz="2400" dirty="0">
              <a:ea typeface="新細明體" charset="-120"/>
              <a:cs typeface="新細明體" charset="-120"/>
            </a:endParaRPr>
          </a:p>
          <a:p>
            <a:pPr>
              <a:buFontTx/>
              <a:buNone/>
            </a:pPr>
            <a:r>
              <a:rPr lang="en-US" altLang="zh-TW" sz="2800" b="1" dirty="0">
                <a:ea typeface="新細明體" charset="-120"/>
                <a:cs typeface="新細明體" charset="-120"/>
              </a:rPr>
              <a:t>Please consider the </a:t>
            </a:r>
            <a:r>
              <a:rPr lang="en-US" altLang="zh-TW" sz="2800" b="1" dirty="0" smtClean="0">
                <a:ea typeface="新細明體" charset="-120"/>
                <a:cs typeface="新細明體" charset="-120"/>
              </a:rPr>
              <a:t>exercise in your binder </a:t>
            </a:r>
          </a:p>
          <a:p>
            <a:pPr>
              <a:buFontTx/>
              <a:buNone/>
            </a:pPr>
            <a:r>
              <a:rPr lang="en-US" altLang="zh-TW" sz="2800" b="1" dirty="0" smtClean="0">
                <a:ea typeface="新細明體" charset="-120"/>
                <a:cs typeface="新細明體" charset="-120"/>
              </a:rPr>
              <a:t>‘Types of Assessments’ </a:t>
            </a:r>
          </a:p>
          <a:p>
            <a:pPr>
              <a:buFontTx/>
              <a:buNone/>
            </a:pPr>
            <a:endParaRPr lang="en-US" altLang="zh-TW" sz="2800" b="1" i="1" dirty="0" smtClean="0">
              <a:ea typeface="新細明體" charset="-120"/>
              <a:cs typeface="新細明體" charset="-120"/>
            </a:endParaRPr>
          </a:p>
          <a:p>
            <a:pPr>
              <a:buFontTx/>
              <a:buNone/>
            </a:pPr>
            <a:r>
              <a:rPr lang="en-US" altLang="zh-TW" sz="2800" b="1" i="1" dirty="0" smtClean="0">
                <a:ea typeface="新細明體" charset="-120"/>
                <a:cs typeface="新細明體" charset="-120"/>
              </a:rPr>
              <a:t>PART A </a:t>
            </a:r>
          </a:p>
          <a:p>
            <a:pPr>
              <a:buFontTx/>
              <a:buNone/>
            </a:pPr>
            <a:endParaRPr lang="en-US" altLang="zh-TW" sz="2800" b="1" i="1" dirty="0" smtClean="0">
              <a:ea typeface="新細明體" charset="-120"/>
              <a:cs typeface="新細明體" charset="-120"/>
            </a:endParaRPr>
          </a:p>
          <a:p>
            <a:pPr>
              <a:buFontTx/>
              <a:buNone/>
            </a:pPr>
            <a:r>
              <a:rPr lang="en-US" altLang="zh-TW" sz="2800" b="1" i="1" dirty="0" smtClean="0">
                <a:ea typeface="新細明體" charset="-120"/>
                <a:cs typeface="新細明體" charset="-120"/>
              </a:rPr>
              <a:t>PART B </a:t>
            </a:r>
          </a:p>
          <a:p>
            <a:pPr>
              <a:buFontTx/>
              <a:buNone/>
            </a:pPr>
            <a:endParaRPr lang="zh-TW" altLang="en-US" sz="2400" dirty="0">
              <a:ea typeface="新細明體" charset="-120"/>
              <a:cs typeface="新細明體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976193058,C:\Documents and Settings\Les Richards\Desktop\e_Learn\ELearn 2004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C5F633CE07746878A74D0A12EE669" ma:contentTypeVersion="0" ma:contentTypeDescription="Create a new document." ma:contentTypeScope="" ma:versionID="ae7701ec0687fb58d0ee680a1a9e1c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F3305-129A-4A70-96EE-A6C477C61F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8186D-390A-4949-B9C0-7C7EBE9EA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D852C1-E8A1-4049-8246-FBB72F31C36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11696</TotalTime>
  <Words>1287</Words>
  <Application>Microsoft Office PowerPoint</Application>
  <PresentationFormat>On-screen Show (4:3)</PresentationFormat>
  <Paragraphs>378</Paragraphs>
  <Slides>47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???</vt:lpstr>
      <vt:lpstr>Assessment   Session 1   Introduction to Assessment  Aligning Assessment with Learning Outcomes    </vt:lpstr>
      <vt:lpstr>PowerPoint Presentation</vt:lpstr>
      <vt:lpstr>Desired Learning Outcomes</vt:lpstr>
      <vt:lpstr>Why do we Assess???</vt:lpstr>
      <vt:lpstr>Why do we Assess???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When are assessments used?</vt:lpstr>
      <vt:lpstr>PowerPoint Presentation</vt:lpstr>
      <vt:lpstr>PowerPoint Presentation</vt:lpstr>
      <vt:lpstr>What other types of assessments can we consider?</vt:lpstr>
      <vt:lpstr>PowerPoint Presentation</vt:lpstr>
      <vt:lpstr>PowerPoint Presentation</vt:lpstr>
      <vt:lpstr>PowerPoint Presentation</vt:lpstr>
      <vt:lpstr>An Example   What do you think? …   Are the teaching and learning activities appropriate to the intended outcomes?  </vt:lpstr>
      <vt:lpstr>Outcome-based Approach?? (1)</vt:lpstr>
      <vt:lpstr>Outcome-based Approach (2) </vt:lpstr>
      <vt:lpstr>Levels of Complexity</vt:lpstr>
      <vt:lpstr>Your Example   </vt:lpstr>
      <vt:lpstr>For your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  Session 2: Using Rubrics    </vt:lpstr>
      <vt:lpstr>Goals for this session </vt:lpstr>
      <vt:lpstr>PowerPoint Presentation</vt:lpstr>
      <vt:lpstr>PowerPoint Presentation</vt:lpstr>
      <vt:lpstr>Student Presentation </vt:lpstr>
      <vt:lpstr>What mark out of 10 would you assign?     http://www.youtube.com/watch?v=KYtm8uEo5vU</vt:lpstr>
      <vt:lpstr>        </vt:lpstr>
      <vt:lpstr>Rubric for Scoring The Speech</vt:lpstr>
      <vt:lpstr>SOLO Taxonomy </vt:lpstr>
      <vt:lpstr>Review examples of Rubrics</vt:lpstr>
      <vt:lpstr>Assess The Examples</vt:lpstr>
      <vt:lpstr>A Three Level Rubric</vt:lpstr>
      <vt:lpstr>A Three Level Rubric</vt:lpstr>
      <vt:lpstr>A Three Level Rubric</vt:lpstr>
      <vt:lpstr>Design A Three Level Rubric</vt:lpstr>
      <vt:lpstr>Resources</vt:lpstr>
      <vt:lpstr>PowerPoint Presentation</vt:lpstr>
    </vt:vector>
  </TitlesOfParts>
  <Company>Creative Intelligence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 Anderson</dc:creator>
  <cp:lastModifiedBy>Wendy Maxwell</cp:lastModifiedBy>
  <cp:revision>110</cp:revision>
  <cp:lastPrinted>2014-07-30T21:45:10Z</cp:lastPrinted>
  <dcterms:created xsi:type="dcterms:W3CDTF">2014-07-21T20:23:06Z</dcterms:created>
  <dcterms:modified xsi:type="dcterms:W3CDTF">2014-07-31T19:13:29Z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0x010100196C5F633CE07746878A74D0A12EE669</vt:lpwstr>
  </property>
  <property fmtid="{D5CDD505-2E9C-101B-9397-08002B2CF9AE}" pid="3" name="_AdHocReviewCycleID">
    <vt:i4>-910183693</vt:i4>
  </property>
  <property fmtid="{D5CDD505-2E9C-101B-9397-08002B2CF9AE}" pid="4" name="_NewReviewCycle">
    <vt:lpwstr/>
  </property>
  <property fmtid="{D5CDD505-2E9C-101B-9397-08002B2CF9AE}" pid="5" name="_EmailSubject">
    <vt:lpwstr>Assessment slides</vt:lpwstr>
  </property>
  <property fmtid="{D5CDD505-2E9C-101B-9397-08002B2CF9AE}" pid="6" name="_AuthorEmail">
    <vt:lpwstr>Wendy.Maxwell@kpu.ca</vt:lpwstr>
  </property>
  <property fmtid="{D5CDD505-2E9C-101B-9397-08002B2CF9AE}" pid="7" name="_AuthorEmailDisplayName">
    <vt:lpwstr>Wendy Maxwell</vt:lpwstr>
  </property>
  <property fmtid="{D5CDD505-2E9C-101B-9397-08002B2CF9AE}" pid="8" name="_PreviousAdHocReviewCycleID">
    <vt:i4>1887564655</vt:i4>
  </property>
</Properties>
</file>